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Tomorrow"/>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Tomorrow-regular.fntdata"/><Relationship Id="rId14" Type="http://schemas.openxmlformats.org/officeDocument/2006/relationships/slide" Target="slides/slide10.xml"/><Relationship Id="rId17" Type="http://schemas.openxmlformats.org/officeDocument/2006/relationships/font" Target="fonts/Tomorrow-italic.fntdata"/><Relationship Id="rId16" Type="http://schemas.openxmlformats.org/officeDocument/2006/relationships/font" Target="fonts/Tomorrow-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Tomorrow-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2869525"/>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D1D1B"/>
              </a:buClr>
              <a:buSzPts val="3900"/>
              <a:buFont typeface="Tomorrow"/>
              <a:buNone/>
            </a:pPr>
            <a:r>
              <a:rPr b="0" i="0" lang="en-US" sz="3900" u="none" cap="none" strike="noStrike">
                <a:solidFill>
                  <a:srgbClr val="1D1D1B"/>
                </a:solidFill>
                <a:latin typeface="Tomorrow"/>
                <a:ea typeface="Tomorrow"/>
                <a:cs typeface="Tomorrow"/>
                <a:sym typeface="Tomorrow"/>
              </a:rPr>
              <a:t>Customer Shopping Behavior Analysis</a:t>
            </a:r>
            <a:endParaRPr b="0" i="0" sz="3900" u="none" cap="none" strike="noStrike"/>
          </a:p>
        </p:txBody>
      </p:sp>
      <p:sp>
        <p:nvSpPr>
          <p:cNvPr id="58" name="Google Shape;58;p13"/>
          <p:cNvSpPr/>
          <p:nvPr/>
        </p:nvSpPr>
        <p:spPr>
          <a:xfrm>
            <a:off x="6280190" y="4407337"/>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Uncovering insights from 3,900 customer transactions to drive strategic business decisions through data-driven analysis of spending patterns, customer segments, and product preferences.</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p:nvPr/>
        </p:nvSpPr>
        <p:spPr>
          <a:xfrm>
            <a:off x="714494" y="613172"/>
            <a:ext cx="6491049" cy="558165"/>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1D1D1B"/>
              </a:buClr>
              <a:buSzPts val="3500"/>
              <a:buFont typeface="Tomorrow"/>
              <a:buNone/>
            </a:pPr>
            <a:r>
              <a:rPr b="0" i="0" lang="en-US" sz="3500" u="none" cap="none" strike="noStrike">
                <a:solidFill>
                  <a:srgbClr val="1D1D1B"/>
                </a:solidFill>
                <a:latin typeface="Tomorrow"/>
                <a:ea typeface="Tomorrow"/>
                <a:cs typeface="Tomorrow"/>
                <a:sym typeface="Tomorrow"/>
              </a:rPr>
              <a:t>Strategic Recommendations</a:t>
            </a:r>
            <a:endParaRPr b="0" i="0" sz="3500" u="none" cap="none" strike="noStrike"/>
          </a:p>
        </p:txBody>
      </p:sp>
      <p:pic>
        <p:nvPicPr>
          <p:cNvPr descr="preencoded.png" id="244" name="Google Shape;244;p22"/>
          <p:cNvPicPr preferRelativeResize="0"/>
          <p:nvPr/>
        </p:nvPicPr>
        <p:blipFill rotWithShape="1">
          <a:blip r:embed="rId3">
            <a:alphaModFix/>
          </a:blip>
          <a:srcRect b="0" l="0" r="0" t="0"/>
          <a:stretch/>
        </p:blipFill>
        <p:spPr>
          <a:xfrm>
            <a:off x="714494" y="1528524"/>
            <a:ext cx="893088" cy="1314807"/>
          </a:xfrm>
          <a:prstGeom prst="rect">
            <a:avLst/>
          </a:prstGeom>
          <a:noFill/>
          <a:ln>
            <a:noFill/>
          </a:ln>
        </p:spPr>
      </p:pic>
      <p:sp>
        <p:nvSpPr>
          <p:cNvPr id="245" name="Google Shape;245;p22"/>
          <p:cNvSpPr/>
          <p:nvPr/>
        </p:nvSpPr>
        <p:spPr>
          <a:xfrm>
            <a:off x="1786176" y="1707118"/>
            <a:ext cx="3331012"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61615C"/>
              </a:buClr>
              <a:buSzPts val="1750"/>
              <a:buFont typeface="Tomorrow"/>
              <a:buNone/>
            </a:pPr>
            <a:r>
              <a:rPr b="0" i="0" lang="en-US" sz="1750" u="none" cap="none" strike="noStrike">
                <a:solidFill>
                  <a:srgbClr val="61615C"/>
                </a:solidFill>
                <a:latin typeface="Tomorrow"/>
                <a:ea typeface="Tomorrow"/>
                <a:cs typeface="Tomorrow"/>
                <a:sym typeface="Tomorrow"/>
              </a:rPr>
              <a:t>Boost Subscription Programs</a:t>
            </a:r>
            <a:endParaRPr b="0" i="0" sz="1750" u="none" cap="none" strike="noStrike"/>
          </a:p>
        </p:txBody>
      </p:sp>
      <p:sp>
        <p:nvSpPr>
          <p:cNvPr id="246" name="Google Shape;246;p22"/>
          <p:cNvSpPr/>
          <p:nvPr/>
        </p:nvSpPr>
        <p:spPr>
          <a:xfrm>
            <a:off x="1786176" y="2093238"/>
            <a:ext cx="12129730" cy="571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Promote exclusive benefits and perks to convert non-subscribers. Focus on demonstrating value through early access, special discounts, and loyalty rewards.</a:t>
            </a:r>
            <a:endParaRPr b="0" i="0" sz="1400" u="none" cap="none" strike="noStrike"/>
          </a:p>
        </p:txBody>
      </p:sp>
      <p:pic>
        <p:nvPicPr>
          <p:cNvPr descr="preencoded.png" id="247" name="Google Shape;247;p22"/>
          <p:cNvPicPr preferRelativeResize="0"/>
          <p:nvPr/>
        </p:nvPicPr>
        <p:blipFill rotWithShape="1">
          <a:blip r:embed="rId4">
            <a:alphaModFix/>
          </a:blip>
          <a:srcRect b="0" l="0" r="0" t="0"/>
          <a:stretch/>
        </p:blipFill>
        <p:spPr>
          <a:xfrm>
            <a:off x="714494" y="2843332"/>
            <a:ext cx="893088" cy="1314807"/>
          </a:xfrm>
          <a:prstGeom prst="rect">
            <a:avLst/>
          </a:prstGeom>
          <a:noFill/>
          <a:ln>
            <a:noFill/>
          </a:ln>
        </p:spPr>
      </p:pic>
      <p:sp>
        <p:nvSpPr>
          <p:cNvPr id="248" name="Google Shape;248;p22"/>
          <p:cNvSpPr/>
          <p:nvPr/>
        </p:nvSpPr>
        <p:spPr>
          <a:xfrm>
            <a:off x="1786176" y="3021925"/>
            <a:ext cx="3036808"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61615C"/>
              </a:buClr>
              <a:buSzPts val="1750"/>
              <a:buFont typeface="Tomorrow"/>
              <a:buNone/>
            </a:pPr>
            <a:r>
              <a:rPr b="0" i="0" lang="en-US" sz="1750" u="none" cap="none" strike="noStrike">
                <a:solidFill>
                  <a:srgbClr val="61615C"/>
                </a:solidFill>
                <a:latin typeface="Tomorrow"/>
                <a:ea typeface="Tomorrow"/>
                <a:cs typeface="Tomorrow"/>
                <a:sym typeface="Tomorrow"/>
              </a:rPr>
              <a:t>Enhance Customer Loyalty</a:t>
            </a:r>
            <a:endParaRPr b="0" i="0" sz="1750" u="none" cap="none" strike="noStrike"/>
          </a:p>
        </p:txBody>
      </p:sp>
      <p:sp>
        <p:nvSpPr>
          <p:cNvPr id="249" name="Google Shape;249;p22"/>
          <p:cNvSpPr/>
          <p:nvPr/>
        </p:nvSpPr>
        <p:spPr>
          <a:xfrm>
            <a:off x="1786176" y="3408045"/>
            <a:ext cx="12129730" cy="571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Implement reward programs for repeat purchases to move customers from returning to loyal segments, capitalizing on the strong existing loyalty base.</a:t>
            </a:r>
            <a:endParaRPr b="0" i="0" sz="1400" u="none" cap="none" strike="noStrike"/>
          </a:p>
        </p:txBody>
      </p:sp>
      <p:pic>
        <p:nvPicPr>
          <p:cNvPr descr="preencoded.png" id="250" name="Google Shape;250;p22"/>
          <p:cNvPicPr preferRelativeResize="0"/>
          <p:nvPr/>
        </p:nvPicPr>
        <p:blipFill rotWithShape="1">
          <a:blip r:embed="rId5">
            <a:alphaModFix/>
          </a:blip>
          <a:srcRect b="0" l="0" r="0" t="0"/>
          <a:stretch/>
        </p:blipFill>
        <p:spPr>
          <a:xfrm>
            <a:off x="714494" y="4158139"/>
            <a:ext cx="893088" cy="1071682"/>
          </a:xfrm>
          <a:prstGeom prst="rect">
            <a:avLst/>
          </a:prstGeom>
          <a:noFill/>
          <a:ln>
            <a:noFill/>
          </a:ln>
        </p:spPr>
      </p:pic>
      <p:sp>
        <p:nvSpPr>
          <p:cNvPr id="251" name="Google Shape;251;p22"/>
          <p:cNvSpPr/>
          <p:nvPr/>
        </p:nvSpPr>
        <p:spPr>
          <a:xfrm>
            <a:off x="1786176" y="4336733"/>
            <a:ext cx="3097768"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61615C"/>
              </a:buClr>
              <a:buSzPts val="1750"/>
              <a:buFont typeface="Tomorrow"/>
              <a:buNone/>
            </a:pPr>
            <a:r>
              <a:rPr b="0" i="0" lang="en-US" sz="1750" u="none" cap="none" strike="noStrike">
                <a:solidFill>
                  <a:srgbClr val="61615C"/>
                </a:solidFill>
                <a:latin typeface="Tomorrow"/>
                <a:ea typeface="Tomorrow"/>
                <a:cs typeface="Tomorrow"/>
                <a:sym typeface="Tomorrow"/>
              </a:rPr>
              <a:t>Optimize Discount Strategy</a:t>
            </a:r>
            <a:endParaRPr b="0" i="0" sz="1750" u="none" cap="none" strike="noStrike"/>
          </a:p>
        </p:txBody>
      </p:sp>
      <p:sp>
        <p:nvSpPr>
          <p:cNvPr id="252" name="Google Shape;252;p22"/>
          <p:cNvSpPr/>
          <p:nvPr/>
        </p:nvSpPr>
        <p:spPr>
          <a:xfrm>
            <a:off x="1786176" y="4722852"/>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Balance promotional sales boosts with margin control. Target discounts strategically to high-value customers while protecting profitability.</a:t>
            </a:r>
            <a:endParaRPr b="0" i="0" sz="1400" u="none" cap="none" strike="noStrike"/>
          </a:p>
        </p:txBody>
      </p:sp>
      <p:pic>
        <p:nvPicPr>
          <p:cNvPr descr="preencoded.png" id="253" name="Google Shape;253;p22"/>
          <p:cNvPicPr preferRelativeResize="0"/>
          <p:nvPr/>
        </p:nvPicPr>
        <p:blipFill rotWithShape="1">
          <a:blip r:embed="rId6">
            <a:alphaModFix/>
          </a:blip>
          <a:srcRect b="0" l="0" r="0" t="0"/>
          <a:stretch/>
        </p:blipFill>
        <p:spPr>
          <a:xfrm>
            <a:off x="714494" y="5229820"/>
            <a:ext cx="893088" cy="1071682"/>
          </a:xfrm>
          <a:prstGeom prst="rect">
            <a:avLst/>
          </a:prstGeom>
          <a:noFill/>
          <a:ln>
            <a:noFill/>
          </a:ln>
        </p:spPr>
      </p:pic>
      <p:sp>
        <p:nvSpPr>
          <p:cNvPr id="254" name="Google Shape;254;p22"/>
          <p:cNvSpPr/>
          <p:nvPr/>
        </p:nvSpPr>
        <p:spPr>
          <a:xfrm>
            <a:off x="1786176" y="5408414"/>
            <a:ext cx="2549723"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61615C"/>
              </a:buClr>
              <a:buSzPts val="1750"/>
              <a:buFont typeface="Tomorrow"/>
              <a:buNone/>
            </a:pPr>
            <a:r>
              <a:rPr b="0" i="0" lang="en-US" sz="1750" u="none" cap="none" strike="noStrike">
                <a:solidFill>
                  <a:srgbClr val="61615C"/>
                </a:solidFill>
                <a:latin typeface="Tomorrow"/>
                <a:ea typeface="Tomorrow"/>
                <a:cs typeface="Tomorrow"/>
                <a:sym typeface="Tomorrow"/>
              </a:rPr>
              <a:t>Highlight Top Products</a:t>
            </a:r>
            <a:endParaRPr b="0" i="0" sz="1750" u="none" cap="none" strike="noStrike"/>
          </a:p>
        </p:txBody>
      </p:sp>
      <p:sp>
        <p:nvSpPr>
          <p:cNvPr id="255" name="Google Shape;255;p22"/>
          <p:cNvSpPr/>
          <p:nvPr/>
        </p:nvSpPr>
        <p:spPr>
          <a:xfrm>
            <a:off x="1786176" y="5794534"/>
            <a:ext cx="12129730" cy="28575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Feature highest-rated and best-selling items prominently in marketing campaigns, particularly Gloves, Sandals, and Boots.</a:t>
            </a:r>
            <a:endParaRPr b="0" i="0" sz="1400" u="none" cap="none" strike="noStrike"/>
          </a:p>
        </p:txBody>
      </p:sp>
      <p:pic>
        <p:nvPicPr>
          <p:cNvPr descr="preencoded.png" id="256" name="Google Shape;256;p22"/>
          <p:cNvPicPr preferRelativeResize="0"/>
          <p:nvPr/>
        </p:nvPicPr>
        <p:blipFill rotWithShape="1">
          <a:blip r:embed="rId7">
            <a:alphaModFix/>
          </a:blip>
          <a:srcRect b="0" l="0" r="0" t="0"/>
          <a:stretch/>
        </p:blipFill>
        <p:spPr>
          <a:xfrm>
            <a:off x="714494" y="6301502"/>
            <a:ext cx="893088" cy="1314807"/>
          </a:xfrm>
          <a:prstGeom prst="rect">
            <a:avLst/>
          </a:prstGeom>
          <a:noFill/>
          <a:ln>
            <a:noFill/>
          </a:ln>
        </p:spPr>
      </p:pic>
      <p:sp>
        <p:nvSpPr>
          <p:cNvPr id="257" name="Google Shape;257;p22"/>
          <p:cNvSpPr/>
          <p:nvPr/>
        </p:nvSpPr>
        <p:spPr>
          <a:xfrm>
            <a:off x="1786176" y="6480096"/>
            <a:ext cx="2903101" cy="278963"/>
          </a:xfrm>
          <a:prstGeom prst="rect">
            <a:avLst/>
          </a:prstGeom>
          <a:noFill/>
          <a:ln>
            <a:noFill/>
          </a:ln>
        </p:spPr>
        <p:txBody>
          <a:bodyPr anchorCtr="0" anchor="t" bIns="0" lIns="0" spcFirstLastPara="1" rIns="0" wrap="square" tIns="0">
            <a:noAutofit/>
          </a:bodyPr>
          <a:lstStyle/>
          <a:p>
            <a:pPr indent="0" lvl="0" marL="0" marR="0" rtl="0" algn="l">
              <a:lnSpc>
                <a:spcPct val="122857"/>
              </a:lnSpc>
              <a:spcBef>
                <a:spcPts val="0"/>
              </a:spcBef>
              <a:spcAft>
                <a:spcPts val="0"/>
              </a:spcAft>
              <a:buClr>
                <a:srgbClr val="61615C"/>
              </a:buClr>
              <a:buSzPts val="1750"/>
              <a:buFont typeface="Tomorrow"/>
              <a:buNone/>
            </a:pPr>
            <a:r>
              <a:rPr b="0" i="0" lang="en-US" sz="1750" u="none" cap="none" strike="noStrike">
                <a:solidFill>
                  <a:srgbClr val="61615C"/>
                </a:solidFill>
                <a:latin typeface="Tomorrow"/>
                <a:ea typeface="Tomorrow"/>
                <a:cs typeface="Tomorrow"/>
                <a:sym typeface="Tomorrow"/>
              </a:rPr>
              <a:t>Targeted Marketing Focus</a:t>
            </a:r>
            <a:endParaRPr b="0" i="0" sz="1750" u="none" cap="none" strike="noStrike"/>
          </a:p>
        </p:txBody>
      </p:sp>
      <p:sp>
        <p:nvSpPr>
          <p:cNvPr id="258" name="Google Shape;258;p22"/>
          <p:cNvSpPr/>
          <p:nvPr/>
        </p:nvSpPr>
        <p:spPr>
          <a:xfrm>
            <a:off x="1786176" y="6866215"/>
            <a:ext cx="12129730" cy="571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Concentrate efforts on high-revenue Senior and Mid-Senior age groups, express-shipping users, and top geographic markets like Montana and Illinois.</a:t>
            </a:r>
            <a:endParaRPr b="0" i="0" sz="1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4"/>
          <p:cNvPicPr preferRelativeResize="0"/>
          <p:nvPr/>
        </p:nvPicPr>
        <p:blipFill rotWithShape="1">
          <a:blip r:embed="rId3">
            <a:alphaModFix/>
          </a:blip>
          <a:srcRect b="0" l="0" r="0" t="0"/>
          <a:stretch/>
        </p:blipFill>
        <p:spPr>
          <a:xfrm>
            <a:off x="0" y="0"/>
            <a:ext cx="14630400" cy="2480905"/>
          </a:xfrm>
          <a:prstGeom prst="rect">
            <a:avLst/>
          </a:prstGeom>
          <a:noFill/>
          <a:ln>
            <a:noFill/>
          </a:ln>
        </p:spPr>
      </p:pic>
      <p:sp>
        <p:nvSpPr>
          <p:cNvPr id="65" name="Google Shape;65;p14"/>
          <p:cNvSpPr/>
          <p:nvPr/>
        </p:nvSpPr>
        <p:spPr>
          <a:xfrm>
            <a:off x="793790" y="3275171"/>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D1D1B"/>
              </a:buClr>
              <a:buSzPts val="3900"/>
              <a:buFont typeface="Tomorrow"/>
              <a:buNone/>
            </a:pPr>
            <a:r>
              <a:rPr b="0" i="0" lang="en-US" sz="3900" u="none" cap="none" strike="noStrike">
                <a:solidFill>
                  <a:srgbClr val="1D1D1B"/>
                </a:solidFill>
                <a:latin typeface="Tomorrow"/>
                <a:ea typeface="Tomorrow"/>
                <a:cs typeface="Tomorrow"/>
                <a:sym typeface="Tomorrow"/>
              </a:rPr>
              <a:t>Dataset Overview</a:t>
            </a:r>
            <a:endParaRPr b="0" i="0" sz="3900" u="none" cap="none" strike="noStrike"/>
          </a:p>
        </p:txBody>
      </p:sp>
      <p:sp>
        <p:nvSpPr>
          <p:cNvPr id="66" name="Google Shape;66;p14"/>
          <p:cNvSpPr/>
          <p:nvPr/>
        </p:nvSpPr>
        <p:spPr>
          <a:xfrm>
            <a:off x="793790" y="4292084"/>
            <a:ext cx="3074670" cy="6549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5150"/>
              <a:buFont typeface="Tomorrow"/>
              <a:buNone/>
            </a:pPr>
            <a:r>
              <a:rPr b="0" i="0" lang="en-US" sz="5150" u="none" cap="none" strike="noStrike">
                <a:solidFill>
                  <a:srgbClr val="61615C"/>
                </a:solidFill>
                <a:latin typeface="Tomorrow"/>
                <a:ea typeface="Tomorrow"/>
                <a:cs typeface="Tomorrow"/>
                <a:sym typeface="Tomorrow"/>
              </a:rPr>
              <a:t>3,900</a:t>
            </a:r>
            <a:endParaRPr b="0" i="0" sz="5150" u="none" cap="none" strike="noStrike"/>
          </a:p>
        </p:txBody>
      </p:sp>
      <p:sp>
        <p:nvSpPr>
          <p:cNvPr id="67" name="Google Shape;67;p14"/>
          <p:cNvSpPr/>
          <p:nvPr/>
        </p:nvSpPr>
        <p:spPr>
          <a:xfrm>
            <a:off x="1090613" y="5195054"/>
            <a:ext cx="2480905" cy="310158"/>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Total Purchases</a:t>
            </a:r>
            <a:endParaRPr b="0" i="0" sz="1950" u="none" cap="none" strike="noStrike"/>
          </a:p>
        </p:txBody>
      </p:sp>
      <p:sp>
        <p:nvSpPr>
          <p:cNvPr id="68" name="Google Shape;68;p14"/>
          <p:cNvSpPr/>
          <p:nvPr/>
        </p:nvSpPr>
        <p:spPr>
          <a:xfrm>
            <a:off x="793790" y="5624274"/>
            <a:ext cx="3074670" cy="635079"/>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Transactions analyzed across all product categories</a:t>
            </a:r>
            <a:endParaRPr b="0" i="0" sz="1550" u="none" cap="none" strike="noStrike"/>
          </a:p>
        </p:txBody>
      </p:sp>
      <p:sp>
        <p:nvSpPr>
          <p:cNvPr id="69" name="Google Shape;69;p14"/>
          <p:cNvSpPr/>
          <p:nvPr/>
        </p:nvSpPr>
        <p:spPr>
          <a:xfrm>
            <a:off x="4116467" y="4292084"/>
            <a:ext cx="3074670" cy="6549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5150"/>
              <a:buFont typeface="Tomorrow"/>
              <a:buNone/>
            </a:pPr>
            <a:r>
              <a:rPr b="0" i="0" lang="en-US" sz="5150" u="none" cap="none" strike="noStrike">
                <a:solidFill>
                  <a:srgbClr val="61615C"/>
                </a:solidFill>
                <a:latin typeface="Tomorrow"/>
                <a:ea typeface="Tomorrow"/>
                <a:cs typeface="Tomorrow"/>
                <a:sym typeface="Tomorrow"/>
              </a:rPr>
              <a:t>18</a:t>
            </a:r>
            <a:endParaRPr b="0" i="0" sz="5150" u="none" cap="none" strike="noStrike"/>
          </a:p>
        </p:txBody>
      </p:sp>
      <p:sp>
        <p:nvSpPr>
          <p:cNvPr id="70" name="Google Shape;70;p14"/>
          <p:cNvSpPr/>
          <p:nvPr/>
        </p:nvSpPr>
        <p:spPr>
          <a:xfrm>
            <a:off x="4413290" y="5195054"/>
            <a:ext cx="2480905" cy="310158"/>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Data Features</a:t>
            </a:r>
            <a:endParaRPr b="0" i="0" sz="1950" u="none" cap="none" strike="noStrike"/>
          </a:p>
        </p:txBody>
      </p:sp>
      <p:sp>
        <p:nvSpPr>
          <p:cNvPr id="71" name="Google Shape;71;p14"/>
          <p:cNvSpPr/>
          <p:nvPr/>
        </p:nvSpPr>
        <p:spPr>
          <a:xfrm>
            <a:off x="4116467" y="5624274"/>
            <a:ext cx="3074670" cy="635079"/>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Comprehensive attributes tracked per transaction</a:t>
            </a:r>
            <a:endParaRPr b="0" i="0" sz="1550" u="none" cap="none" strike="noStrike"/>
          </a:p>
        </p:txBody>
      </p:sp>
      <p:sp>
        <p:nvSpPr>
          <p:cNvPr id="72" name="Google Shape;72;p14"/>
          <p:cNvSpPr/>
          <p:nvPr/>
        </p:nvSpPr>
        <p:spPr>
          <a:xfrm>
            <a:off x="7439144" y="4292084"/>
            <a:ext cx="3074670" cy="6549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5150"/>
              <a:buFont typeface="Tomorrow"/>
              <a:buNone/>
            </a:pPr>
            <a:r>
              <a:rPr b="0" i="0" lang="en-US" sz="5150" u="none" cap="none" strike="noStrike">
                <a:solidFill>
                  <a:srgbClr val="61615C"/>
                </a:solidFill>
                <a:latin typeface="Tomorrow"/>
                <a:ea typeface="Tomorrow"/>
                <a:cs typeface="Tomorrow"/>
                <a:sym typeface="Tomorrow"/>
              </a:rPr>
              <a:t>$59.76</a:t>
            </a:r>
            <a:endParaRPr b="0" i="0" sz="5150" u="none" cap="none" strike="noStrike"/>
          </a:p>
        </p:txBody>
      </p:sp>
      <p:sp>
        <p:nvSpPr>
          <p:cNvPr id="73" name="Google Shape;73;p14"/>
          <p:cNvSpPr/>
          <p:nvPr/>
        </p:nvSpPr>
        <p:spPr>
          <a:xfrm>
            <a:off x="7735967" y="5195054"/>
            <a:ext cx="2480905" cy="310158"/>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Average Purchase</a:t>
            </a:r>
            <a:endParaRPr b="0" i="0" sz="1950" u="none" cap="none" strike="noStrike"/>
          </a:p>
        </p:txBody>
      </p:sp>
      <p:sp>
        <p:nvSpPr>
          <p:cNvPr id="74" name="Google Shape;74;p14"/>
          <p:cNvSpPr/>
          <p:nvPr/>
        </p:nvSpPr>
        <p:spPr>
          <a:xfrm>
            <a:off x="7439144" y="5624274"/>
            <a:ext cx="3074670" cy="635079"/>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Mean transaction value across all customers</a:t>
            </a:r>
            <a:endParaRPr b="0" i="0" sz="1550" u="none" cap="none" strike="noStrike"/>
          </a:p>
        </p:txBody>
      </p:sp>
      <p:sp>
        <p:nvSpPr>
          <p:cNvPr id="75" name="Google Shape;75;p14"/>
          <p:cNvSpPr/>
          <p:nvPr/>
        </p:nvSpPr>
        <p:spPr>
          <a:xfrm>
            <a:off x="10761821" y="4292084"/>
            <a:ext cx="3074789" cy="6549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5150"/>
              <a:buFont typeface="Tomorrow"/>
              <a:buNone/>
            </a:pPr>
            <a:r>
              <a:rPr b="0" i="0" lang="en-US" sz="5150" u="none" cap="none" strike="noStrike">
                <a:solidFill>
                  <a:srgbClr val="61615C"/>
                </a:solidFill>
                <a:latin typeface="Tomorrow"/>
                <a:ea typeface="Tomorrow"/>
                <a:cs typeface="Tomorrow"/>
                <a:sym typeface="Tomorrow"/>
              </a:rPr>
              <a:t>3.75</a:t>
            </a:r>
            <a:endParaRPr b="0" i="0" sz="5150" u="none" cap="none" strike="noStrike"/>
          </a:p>
        </p:txBody>
      </p:sp>
      <p:sp>
        <p:nvSpPr>
          <p:cNvPr id="76" name="Google Shape;76;p14"/>
          <p:cNvSpPr/>
          <p:nvPr/>
        </p:nvSpPr>
        <p:spPr>
          <a:xfrm>
            <a:off x="11058763" y="5195054"/>
            <a:ext cx="2480905" cy="310158"/>
          </a:xfrm>
          <a:prstGeom prst="rect">
            <a:avLst/>
          </a:prstGeom>
          <a:noFill/>
          <a:ln>
            <a:noFill/>
          </a:ln>
        </p:spPr>
        <p:txBody>
          <a:bodyPr anchorCtr="0" anchor="t" bIns="0" lIns="0" spcFirstLastPara="1" rIns="0" wrap="square" tIns="0">
            <a:noAutofit/>
          </a:bodyPr>
          <a:lstStyle/>
          <a:p>
            <a:pPr indent="0" lvl="0" marL="0" marR="0" rtl="0" algn="ctr">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Average Rating</a:t>
            </a:r>
            <a:endParaRPr b="0" i="0" sz="1950" u="none" cap="none" strike="noStrike"/>
          </a:p>
        </p:txBody>
      </p:sp>
      <p:sp>
        <p:nvSpPr>
          <p:cNvPr id="77" name="Google Shape;77;p14"/>
          <p:cNvSpPr/>
          <p:nvPr/>
        </p:nvSpPr>
        <p:spPr>
          <a:xfrm>
            <a:off x="10761821" y="5624274"/>
            <a:ext cx="3074789" cy="635079"/>
          </a:xfrm>
          <a:prstGeom prst="rect">
            <a:avLst/>
          </a:prstGeom>
          <a:noFill/>
          <a:ln>
            <a:noFill/>
          </a:ln>
        </p:spPr>
        <p:txBody>
          <a:bodyPr anchorCtr="0" anchor="t" bIns="0" lIns="0" spcFirstLastPara="1" rIns="0" wrap="square" tIns="0">
            <a:noAutofit/>
          </a:bodyPr>
          <a:lstStyle/>
          <a:p>
            <a:pPr indent="0" lvl="0" marL="0" marR="0" rtl="0" algn="ctr">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Customer satisfaction score out of 5.0</a:t>
            </a:r>
            <a:endParaRPr b="0" i="0" sz="1550" u="none" cap="none" strike="noStrike"/>
          </a:p>
        </p:txBody>
      </p:sp>
      <p:sp>
        <p:nvSpPr>
          <p:cNvPr id="78" name="Google Shape;78;p14"/>
          <p:cNvSpPr/>
          <p:nvPr/>
        </p:nvSpPr>
        <p:spPr>
          <a:xfrm>
            <a:off x="793790" y="6482596"/>
            <a:ext cx="130428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The dataset captures customer demographics, purchase details, shopping behaviors, and product preferences. Key features include age, gender, location, subscription status, item categories, purchase amounts, discount usage, and review ratings. Only 37 missing values were found in the Review Rating column.</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reencoded.png" id="84" name="Google Shape;84;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5" name="Google Shape;85;p15"/>
          <p:cNvSpPr/>
          <p:nvPr/>
        </p:nvSpPr>
        <p:spPr>
          <a:xfrm>
            <a:off x="793790" y="727472"/>
            <a:ext cx="7071003"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D1D1B"/>
              </a:buClr>
              <a:buSzPts val="3900"/>
              <a:buFont typeface="Tomorrow"/>
              <a:buNone/>
            </a:pPr>
            <a:r>
              <a:rPr b="0" i="0" lang="en-US" sz="3900" u="none" cap="none" strike="noStrike">
                <a:solidFill>
                  <a:srgbClr val="1D1D1B"/>
                </a:solidFill>
                <a:latin typeface="Tomorrow"/>
                <a:ea typeface="Tomorrow"/>
                <a:cs typeface="Tomorrow"/>
                <a:sym typeface="Tomorrow"/>
              </a:rPr>
              <a:t>Data Preparation &amp; Cleaning</a:t>
            </a:r>
            <a:endParaRPr b="0" i="0" sz="3900" u="none" cap="none" strike="noStrike"/>
          </a:p>
        </p:txBody>
      </p:sp>
      <p:sp>
        <p:nvSpPr>
          <p:cNvPr id="86" name="Google Shape;86;p15"/>
          <p:cNvSpPr/>
          <p:nvPr/>
        </p:nvSpPr>
        <p:spPr>
          <a:xfrm>
            <a:off x="793790" y="1843564"/>
            <a:ext cx="2812494"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D1D1B"/>
              </a:buClr>
              <a:buSzPts val="1950"/>
              <a:buFont typeface="Tomorrow"/>
              <a:buNone/>
            </a:pPr>
            <a:r>
              <a:rPr b="0" i="0" lang="en-US" sz="1950" u="none" cap="none" strike="noStrike">
                <a:solidFill>
                  <a:srgbClr val="1D1D1B"/>
                </a:solidFill>
                <a:latin typeface="Tomorrow"/>
                <a:ea typeface="Tomorrow"/>
                <a:cs typeface="Tomorrow"/>
                <a:sym typeface="Tomorrow"/>
              </a:rPr>
              <a:t>Python Analysis Steps</a:t>
            </a:r>
            <a:endParaRPr b="0" i="0" sz="1950" u="none" cap="none" strike="noStrike"/>
          </a:p>
        </p:txBody>
      </p:sp>
      <p:sp>
        <p:nvSpPr>
          <p:cNvPr id="87" name="Google Shape;87;p15"/>
          <p:cNvSpPr/>
          <p:nvPr/>
        </p:nvSpPr>
        <p:spPr>
          <a:xfrm>
            <a:off x="793790" y="2352080"/>
            <a:ext cx="3536156"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We began with comprehensive data preparation using Python to ensure data quality and consistency:</a:t>
            </a:r>
            <a:endParaRPr b="0" i="0" sz="1550" u="none" cap="none" strike="noStrike"/>
          </a:p>
        </p:txBody>
      </p:sp>
      <p:sp>
        <p:nvSpPr>
          <p:cNvPr id="88" name="Google Shape;88;p15"/>
          <p:cNvSpPr/>
          <p:nvPr/>
        </p:nvSpPr>
        <p:spPr>
          <a:xfrm>
            <a:off x="793790" y="3483293"/>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61615C"/>
              </a:buClr>
              <a:buSzPts val="1550"/>
              <a:buFont typeface="Tomorrow"/>
              <a:buChar char="•"/>
            </a:pPr>
            <a:r>
              <a:rPr b="0" i="0" lang="en-US" sz="1550" u="none" cap="none" strike="noStrike">
                <a:solidFill>
                  <a:srgbClr val="61615C"/>
                </a:solidFill>
                <a:latin typeface="Tomorrow"/>
                <a:ea typeface="Tomorrow"/>
                <a:cs typeface="Tomorrow"/>
                <a:sym typeface="Tomorrow"/>
              </a:rPr>
              <a:t>Imported dataset using pandas for analysis</a:t>
            </a:r>
            <a:endParaRPr b="0" i="0" sz="1550" u="none" cap="none" strike="noStrike"/>
          </a:p>
        </p:txBody>
      </p:sp>
      <p:sp>
        <p:nvSpPr>
          <p:cNvPr id="89" name="Google Shape;89;p15"/>
          <p:cNvSpPr/>
          <p:nvPr/>
        </p:nvSpPr>
        <p:spPr>
          <a:xfrm>
            <a:off x="793790" y="4187785"/>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61615C"/>
              </a:buClr>
              <a:buSzPts val="1550"/>
              <a:buFont typeface="Tomorrow"/>
              <a:buChar char="•"/>
            </a:pPr>
            <a:r>
              <a:rPr b="0" i="0" lang="en-US" sz="1550" u="none" cap="none" strike="noStrike">
                <a:solidFill>
                  <a:srgbClr val="61615C"/>
                </a:solidFill>
                <a:latin typeface="Tomorrow"/>
                <a:ea typeface="Tomorrow"/>
                <a:cs typeface="Tomorrow"/>
                <a:sym typeface="Tomorrow"/>
              </a:rPr>
              <a:t>Explored structure with .info() and .describe() methods</a:t>
            </a:r>
            <a:endParaRPr b="0" i="0" sz="1550" u="none" cap="none" strike="noStrike"/>
          </a:p>
        </p:txBody>
      </p:sp>
      <p:sp>
        <p:nvSpPr>
          <p:cNvPr id="90" name="Google Shape;90;p15"/>
          <p:cNvSpPr/>
          <p:nvPr/>
        </p:nvSpPr>
        <p:spPr>
          <a:xfrm>
            <a:off x="793790" y="4892278"/>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61615C"/>
              </a:buClr>
              <a:buSzPts val="1550"/>
              <a:buFont typeface="Tomorrow"/>
              <a:buChar char="•"/>
            </a:pPr>
            <a:r>
              <a:rPr b="0" i="0" lang="en-US" sz="1550" u="none" cap="none" strike="noStrike">
                <a:solidFill>
                  <a:srgbClr val="61615C"/>
                </a:solidFill>
                <a:latin typeface="Tomorrow"/>
                <a:ea typeface="Tomorrow"/>
                <a:cs typeface="Tomorrow"/>
                <a:sym typeface="Tomorrow"/>
              </a:rPr>
              <a:t>Imputed missing Review Rating values using median by category</a:t>
            </a:r>
            <a:endParaRPr b="0" i="0" sz="1550" u="none" cap="none" strike="noStrike"/>
          </a:p>
        </p:txBody>
      </p:sp>
      <p:sp>
        <p:nvSpPr>
          <p:cNvPr id="91" name="Google Shape;91;p15"/>
          <p:cNvSpPr/>
          <p:nvPr/>
        </p:nvSpPr>
        <p:spPr>
          <a:xfrm>
            <a:off x="793790" y="5596771"/>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61615C"/>
              </a:buClr>
              <a:buSzPts val="1550"/>
              <a:buFont typeface="Tomorrow"/>
              <a:buChar char="•"/>
            </a:pPr>
            <a:r>
              <a:rPr b="0" i="0" lang="en-US" sz="1550" u="none" cap="none" strike="noStrike">
                <a:solidFill>
                  <a:srgbClr val="61615C"/>
                </a:solidFill>
                <a:latin typeface="Tomorrow"/>
                <a:ea typeface="Tomorrow"/>
                <a:cs typeface="Tomorrow"/>
                <a:sym typeface="Tomorrow"/>
              </a:rPr>
              <a:t>Standardized column names to snake_case format</a:t>
            </a:r>
            <a:endParaRPr b="0" i="0" sz="1550" u="none" cap="none" strike="noStrike"/>
          </a:p>
        </p:txBody>
      </p:sp>
      <p:sp>
        <p:nvSpPr>
          <p:cNvPr id="92" name="Google Shape;92;p15"/>
          <p:cNvSpPr/>
          <p:nvPr/>
        </p:nvSpPr>
        <p:spPr>
          <a:xfrm>
            <a:off x="793790" y="6301264"/>
            <a:ext cx="3536156" cy="635079"/>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61615C"/>
              </a:buClr>
              <a:buSzPts val="1550"/>
              <a:buFont typeface="Tomorrow"/>
              <a:buChar char="•"/>
            </a:pPr>
            <a:r>
              <a:rPr b="0" i="0" lang="en-US" sz="1550" u="none" cap="none" strike="noStrike">
                <a:solidFill>
                  <a:srgbClr val="61615C"/>
                </a:solidFill>
                <a:latin typeface="Tomorrow"/>
                <a:ea typeface="Tomorrow"/>
                <a:cs typeface="Tomorrow"/>
                <a:sym typeface="Tomorrow"/>
              </a:rPr>
              <a:t>Created age_group feature for segmentation</a:t>
            </a:r>
            <a:endParaRPr b="0" i="0" sz="1550" u="none" cap="none" strike="noStrike"/>
          </a:p>
        </p:txBody>
      </p:sp>
      <p:sp>
        <p:nvSpPr>
          <p:cNvPr id="93" name="Google Shape;93;p15"/>
          <p:cNvSpPr/>
          <p:nvPr/>
        </p:nvSpPr>
        <p:spPr>
          <a:xfrm>
            <a:off x="4821674" y="1843564"/>
            <a:ext cx="288143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D1D1B"/>
              </a:buClr>
              <a:buSzPts val="1950"/>
              <a:buFont typeface="Tomorrow"/>
              <a:buNone/>
            </a:pPr>
            <a:r>
              <a:rPr b="0" i="0" lang="en-US" sz="1950" u="none" cap="none" strike="noStrike">
                <a:solidFill>
                  <a:srgbClr val="1D1D1B"/>
                </a:solidFill>
                <a:latin typeface="Tomorrow"/>
                <a:ea typeface="Tomorrow"/>
                <a:cs typeface="Tomorrow"/>
                <a:sym typeface="Tomorrow"/>
              </a:rPr>
              <a:t>Key Statistical Insights</a:t>
            </a:r>
            <a:endParaRPr b="0" i="0" sz="1950" u="none" cap="none" strike="noStrike"/>
          </a:p>
        </p:txBody>
      </p:sp>
      <p:sp>
        <p:nvSpPr>
          <p:cNvPr id="94" name="Google Shape;94;p15"/>
          <p:cNvSpPr/>
          <p:nvPr/>
        </p:nvSpPr>
        <p:spPr>
          <a:xfrm>
            <a:off x="4821674" y="2352080"/>
            <a:ext cx="353615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Distribution analysis revealed important patterns:</a:t>
            </a:r>
            <a:endParaRPr b="0" i="0" sz="1550" u="none" cap="none" strike="noStrike"/>
          </a:p>
        </p:txBody>
      </p:sp>
      <p:sp>
        <p:nvSpPr>
          <p:cNvPr id="95" name="Google Shape;95;p15"/>
          <p:cNvSpPr/>
          <p:nvPr/>
        </p:nvSpPr>
        <p:spPr>
          <a:xfrm>
            <a:off x="4821674" y="3165753"/>
            <a:ext cx="3536156"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Age Distribution:</a:t>
            </a:r>
            <a:r>
              <a:rPr b="0" i="0" lang="en-US" sz="1550" u="none" cap="none" strike="noStrike">
                <a:solidFill>
                  <a:srgbClr val="61615C"/>
                </a:solidFill>
                <a:latin typeface="Tomorrow"/>
                <a:ea typeface="Tomorrow"/>
                <a:cs typeface="Tomorrow"/>
                <a:sym typeface="Tomorrow"/>
              </a:rPr>
              <a:t> Shapiro-Wilk test showed non-normal distribution, indicating concentration in specific age ranges</a:t>
            </a:r>
            <a:endParaRPr b="0" i="0" sz="1550" u="none" cap="none" strike="noStrike"/>
          </a:p>
        </p:txBody>
      </p:sp>
      <p:sp>
        <p:nvSpPr>
          <p:cNvPr id="96" name="Google Shape;96;p15"/>
          <p:cNvSpPr/>
          <p:nvPr/>
        </p:nvSpPr>
        <p:spPr>
          <a:xfrm>
            <a:off x="4821674" y="4822865"/>
            <a:ext cx="3536156"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Purchase Amounts:</a:t>
            </a:r>
            <a:r>
              <a:rPr b="0" i="0" lang="en-US" sz="1550" u="none" cap="none" strike="noStrike">
                <a:solidFill>
                  <a:srgbClr val="61615C"/>
                </a:solidFill>
                <a:latin typeface="Tomorrow"/>
                <a:ea typeface="Tomorrow"/>
                <a:cs typeface="Tomorrow"/>
                <a:sym typeface="Tomorrow"/>
              </a:rPr>
              <a:t> Uneven spending patterns with small group contributing disproportionately higher amounts</a:t>
            </a:r>
            <a:endParaRPr b="0" i="0" sz="1550" u="none" cap="none" strike="noStrike"/>
          </a:p>
        </p:txBody>
      </p:sp>
      <p:sp>
        <p:nvSpPr>
          <p:cNvPr id="97" name="Google Shape;97;p15"/>
          <p:cNvSpPr/>
          <p:nvPr/>
        </p:nvSpPr>
        <p:spPr>
          <a:xfrm>
            <a:off x="4821674" y="6479977"/>
            <a:ext cx="3536156"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Database Integration:</a:t>
            </a:r>
            <a:r>
              <a:rPr b="0" i="0" lang="en-US" sz="1550" u="none" cap="none" strike="noStrike">
                <a:solidFill>
                  <a:srgbClr val="61615C"/>
                </a:solidFill>
                <a:latin typeface="Tomorrow"/>
                <a:ea typeface="Tomorrow"/>
                <a:cs typeface="Tomorrow"/>
                <a:sym typeface="Tomorrow"/>
              </a:rPr>
              <a:t> Connected to PostgreSQL for advanced SQL analysis</a:t>
            </a:r>
            <a:endParaRPr b="0" i="0" sz="15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preencoded.png" id="103" name="Google Shape;103;p16"/>
          <p:cNvPicPr preferRelativeResize="0"/>
          <p:nvPr/>
        </p:nvPicPr>
        <p:blipFill rotWithShape="1">
          <a:blip r:embed="rId3">
            <a:alphaModFix/>
          </a:blip>
          <a:srcRect b="0" l="0" r="0" t="0"/>
          <a:stretch/>
        </p:blipFill>
        <p:spPr>
          <a:xfrm>
            <a:off x="9144000" y="0"/>
            <a:ext cx="5486400" cy="8233053"/>
          </a:xfrm>
          <a:prstGeom prst="rect">
            <a:avLst/>
          </a:prstGeom>
          <a:noFill/>
          <a:ln>
            <a:noFill/>
          </a:ln>
        </p:spPr>
      </p:pic>
      <p:sp>
        <p:nvSpPr>
          <p:cNvPr id="104" name="Google Shape;104;p16"/>
          <p:cNvSpPr/>
          <p:nvPr/>
        </p:nvSpPr>
        <p:spPr>
          <a:xfrm>
            <a:off x="780812" y="536853"/>
            <a:ext cx="7074337" cy="609957"/>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D1D1B"/>
              </a:buClr>
              <a:buSzPts val="3800"/>
              <a:buFont typeface="Tomorrow"/>
              <a:buNone/>
            </a:pPr>
            <a:r>
              <a:rPr b="0" i="0" lang="en-US" sz="3800" u="none" cap="none" strike="noStrike">
                <a:solidFill>
                  <a:srgbClr val="1D1D1B"/>
                </a:solidFill>
                <a:latin typeface="Tomorrow"/>
                <a:ea typeface="Tomorrow"/>
                <a:cs typeface="Tomorrow"/>
                <a:sym typeface="Tomorrow"/>
              </a:rPr>
              <a:t>Revenue Analysis by Gender</a:t>
            </a:r>
            <a:endParaRPr b="0" i="0" sz="3800" u="none" cap="none" strike="noStrike"/>
          </a:p>
        </p:txBody>
      </p:sp>
      <p:sp>
        <p:nvSpPr>
          <p:cNvPr id="105" name="Google Shape;105;p16"/>
          <p:cNvSpPr/>
          <p:nvPr/>
        </p:nvSpPr>
        <p:spPr>
          <a:xfrm>
            <a:off x="780812" y="1439585"/>
            <a:ext cx="7582376" cy="2296120"/>
          </a:xfrm>
          <a:prstGeom prst="roundRect">
            <a:avLst>
              <a:gd fmla="val 1275" name="adj"/>
            </a:avLst>
          </a:prstGeom>
          <a:solidFill>
            <a:srgbClr val="FD5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975955" y="1634728"/>
            <a:ext cx="2440186" cy="3050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900"/>
              <a:buFont typeface="Tomorrow"/>
              <a:buNone/>
            </a:pPr>
            <a:r>
              <a:rPr b="0" i="0" lang="en-US" sz="1900" u="none" cap="none" strike="noStrike">
                <a:solidFill>
                  <a:srgbClr val="000000"/>
                </a:solidFill>
                <a:latin typeface="Tomorrow"/>
                <a:ea typeface="Tomorrow"/>
                <a:cs typeface="Tomorrow"/>
                <a:sym typeface="Tomorrow"/>
              </a:rPr>
              <a:t>Male Customers</a:t>
            </a:r>
            <a:endParaRPr b="0" i="0" sz="1900" u="none" cap="none" strike="noStrike"/>
          </a:p>
        </p:txBody>
      </p:sp>
      <p:sp>
        <p:nvSpPr>
          <p:cNvPr id="107" name="Google Shape;107;p16"/>
          <p:cNvSpPr/>
          <p:nvPr/>
        </p:nvSpPr>
        <p:spPr>
          <a:xfrm>
            <a:off x="975955" y="2056805"/>
            <a:ext cx="7192089" cy="31242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1" i="0" lang="en-US" sz="1500" u="none" cap="none" strike="noStrike">
                <a:solidFill>
                  <a:srgbClr val="000000"/>
                </a:solidFill>
                <a:latin typeface="Tomorrow"/>
                <a:ea typeface="Tomorrow"/>
                <a:cs typeface="Tomorrow"/>
                <a:sym typeface="Tomorrow"/>
              </a:rPr>
              <a:t>Total Revenue:</a:t>
            </a:r>
            <a:r>
              <a:rPr b="0" i="0" lang="en-US" sz="1500" u="none" cap="none" strike="noStrike">
                <a:solidFill>
                  <a:srgbClr val="000000"/>
                </a:solidFill>
                <a:latin typeface="Tomorrow"/>
                <a:ea typeface="Tomorrow"/>
                <a:cs typeface="Tomorrow"/>
                <a:sym typeface="Tomorrow"/>
              </a:rPr>
              <a:t> $157,890</a:t>
            </a:r>
            <a:endParaRPr b="0" i="0" sz="1500" u="none" cap="none" strike="noStrike"/>
          </a:p>
        </p:txBody>
      </p:sp>
      <p:sp>
        <p:nvSpPr>
          <p:cNvPr id="108" name="Google Shape;108;p16"/>
          <p:cNvSpPr/>
          <p:nvPr/>
        </p:nvSpPr>
        <p:spPr>
          <a:xfrm>
            <a:off x="975955" y="2486263"/>
            <a:ext cx="7192089" cy="31242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1" i="0" lang="en-US" sz="1500" u="none" cap="none" strike="noStrike">
                <a:solidFill>
                  <a:srgbClr val="000000"/>
                </a:solidFill>
                <a:latin typeface="Tomorrow"/>
                <a:ea typeface="Tomorrow"/>
                <a:cs typeface="Tomorrow"/>
                <a:sym typeface="Tomorrow"/>
              </a:rPr>
              <a:t>Average Spend:</a:t>
            </a:r>
            <a:r>
              <a:rPr b="0" i="0" lang="en-US" sz="1500" u="none" cap="none" strike="noStrike">
                <a:solidFill>
                  <a:srgbClr val="000000"/>
                </a:solidFill>
                <a:latin typeface="Tomorrow"/>
                <a:ea typeface="Tomorrow"/>
                <a:cs typeface="Tomorrow"/>
                <a:sym typeface="Tomorrow"/>
              </a:rPr>
              <a:t> $59.54</a:t>
            </a:r>
            <a:endParaRPr b="0" i="0" sz="1500" u="none" cap="none" strike="noStrike"/>
          </a:p>
        </p:txBody>
      </p:sp>
      <p:sp>
        <p:nvSpPr>
          <p:cNvPr id="109" name="Google Shape;109;p16"/>
          <p:cNvSpPr/>
          <p:nvPr/>
        </p:nvSpPr>
        <p:spPr>
          <a:xfrm>
            <a:off x="975955" y="2915722"/>
            <a:ext cx="7192089" cy="62484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0" i="0" lang="en-US" sz="1500" u="none" cap="none" strike="noStrike">
                <a:solidFill>
                  <a:srgbClr val="000000"/>
                </a:solidFill>
                <a:latin typeface="Tomorrow"/>
                <a:ea typeface="Tomorrow"/>
                <a:cs typeface="Tomorrow"/>
                <a:sym typeface="Tomorrow"/>
              </a:rPr>
              <a:t>Males represent the larger customer base and contribute significantly more to total revenue.</a:t>
            </a:r>
            <a:endParaRPr b="0" i="0" sz="1500" u="none" cap="none" strike="noStrike"/>
          </a:p>
        </p:txBody>
      </p:sp>
      <p:sp>
        <p:nvSpPr>
          <p:cNvPr id="110" name="Google Shape;110;p16"/>
          <p:cNvSpPr/>
          <p:nvPr/>
        </p:nvSpPr>
        <p:spPr>
          <a:xfrm>
            <a:off x="780812" y="3930848"/>
            <a:ext cx="7582376" cy="2296120"/>
          </a:xfrm>
          <a:prstGeom prst="roundRect">
            <a:avLst>
              <a:gd fmla="val 1275" name="adj"/>
            </a:avLst>
          </a:prstGeom>
          <a:solidFill>
            <a:srgbClr val="FD5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975955" y="4125992"/>
            <a:ext cx="2440186" cy="305038"/>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0000"/>
              </a:buClr>
              <a:buSzPts val="1900"/>
              <a:buFont typeface="Tomorrow"/>
              <a:buNone/>
            </a:pPr>
            <a:r>
              <a:rPr b="0" i="0" lang="en-US" sz="1900" u="none" cap="none" strike="noStrike">
                <a:solidFill>
                  <a:srgbClr val="000000"/>
                </a:solidFill>
                <a:latin typeface="Tomorrow"/>
                <a:ea typeface="Tomorrow"/>
                <a:cs typeface="Tomorrow"/>
                <a:sym typeface="Tomorrow"/>
              </a:rPr>
              <a:t>Female Customers</a:t>
            </a:r>
            <a:endParaRPr b="0" i="0" sz="1900" u="none" cap="none" strike="noStrike"/>
          </a:p>
        </p:txBody>
      </p:sp>
      <p:sp>
        <p:nvSpPr>
          <p:cNvPr id="112" name="Google Shape;112;p16"/>
          <p:cNvSpPr/>
          <p:nvPr/>
        </p:nvSpPr>
        <p:spPr>
          <a:xfrm>
            <a:off x="975955" y="4548068"/>
            <a:ext cx="7192089" cy="31242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1" i="0" lang="en-US" sz="1500" u="none" cap="none" strike="noStrike">
                <a:solidFill>
                  <a:srgbClr val="000000"/>
                </a:solidFill>
                <a:latin typeface="Tomorrow"/>
                <a:ea typeface="Tomorrow"/>
                <a:cs typeface="Tomorrow"/>
                <a:sym typeface="Tomorrow"/>
              </a:rPr>
              <a:t>Total Revenue:</a:t>
            </a:r>
            <a:r>
              <a:rPr b="0" i="0" lang="en-US" sz="1500" u="none" cap="none" strike="noStrike">
                <a:solidFill>
                  <a:srgbClr val="000000"/>
                </a:solidFill>
                <a:latin typeface="Tomorrow"/>
                <a:ea typeface="Tomorrow"/>
                <a:cs typeface="Tomorrow"/>
                <a:sym typeface="Tomorrow"/>
              </a:rPr>
              <a:t> $75,191</a:t>
            </a:r>
            <a:endParaRPr b="0" i="0" sz="1500" u="none" cap="none" strike="noStrike"/>
          </a:p>
        </p:txBody>
      </p:sp>
      <p:sp>
        <p:nvSpPr>
          <p:cNvPr id="113" name="Google Shape;113;p16"/>
          <p:cNvSpPr/>
          <p:nvPr/>
        </p:nvSpPr>
        <p:spPr>
          <a:xfrm>
            <a:off x="975955" y="4977527"/>
            <a:ext cx="7192089" cy="31242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1" i="0" lang="en-US" sz="1500" u="none" cap="none" strike="noStrike">
                <a:solidFill>
                  <a:srgbClr val="000000"/>
                </a:solidFill>
                <a:latin typeface="Tomorrow"/>
                <a:ea typeface="Tomorrow"/>
                <a:cs typeface="Tomorrow"/>
                <a:sym typeface="Tomorrow"/>
              </a:rPr>
              <a:t>Average Spend:</a:t>
            </a:r>
            <a:r>
              <a:rPr b="0" i="0" lang="en-US" sz="1500" u="none" cap="none" strike="noStrike">
                <a:solidFill>
                  <a:srgbClr val="000000"/>
                </a:solidFill>
                <a:latin typeface="Tomorrow"/>
                <a:ea typeface="Tomorrow"/>
                <a:cs typeface="Tomorrow"/>
                <a:sym typeface="Tomorrow"/>
              </a:rPr>
              <a:t> $60.25</a:t>
            </a:r>
            <a:endParaRPr b="0" i="0" sz="1500" u="none" cap="none" strike="noStrike"/>
          </a:p>
        </p:txBody>
      </p:sp>
      <p:sp>
        <p:nvSpPr>
          <p:cNvPr id="114" name="Google Shape;114;p16"/>
          <p:cNvSpPr/>
          <p:nvPr/>
        </p:nvSpPr>
        <p:spPr>
          <a:xfrm>
            <a:off x="975955" y="5406985"/>
            <a:ext cx="7192089" cy="62484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0000"/>
              </a:buClr>
              <a:buSzPts val="1500"/>
              <a:buFont typeface="Tomorrow"/>
              <a:buNone/>
            </a:pPr>
            <a:r>
              <a:rPr b="0" i="0" lang="en-US" sz="1500" u="none" cap="none" strike="noStrike">
                <a:solidFill>
                  <a:srgbClr val="000000"/>
                </a:solidFill>
                <a:latin typeface="Tomorrow"/>
                <a:ea typeface="Tomorrow"/>
                <a:cs typeface="Tomorrow"/>
                <a:sym typeface="Tomorrow"/>
              </a:rPr>
              <a:t>Females show slightly higher average spending per transaction despite lower total volume.</a:t>
            </a:r>
            <a:endParaRPr b="0" i="0" sz="1500" u="none" cap="none" strike="noStrike"/>
          </a:p>
        </p:txBody>
      </p:sp>
      <p:sp>
        <p:nvSpPr>
          <p:cNvPr id="115" name="Google Shape;115;p16"/>
          <p:cNvSpPr/>
          <p:nvPr/>
        </p:nvSpPr>
        <p:spPr>
          <a:xfrm>
            <a:off x="780812" y="6446520"/>
            <a:ext cx="7582376" cy="124968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61615C"/>
              </a:buClr>
              <a:buSzPts val="1500"/>
              <a:buFont typeface="Tomorrow"/>
              <a:buNone/>
            </a:pPr>
            <a:r>
              <a:rPr b="0" i="0" lang="en-US" sz="1500" u="none" cap="none" strike="noStrike">
                <a:solidFill>
                  <a:srgbClr val="61615C"/>
                </a:solidFill>
                <a:latin typeface="Tomorrow"/>
                <a:ea typeface="Tomorrow"/>
                <a:cs typeface="Tomorrow"/>
                <a:sym typeface="Tomorrow"/>
              </a:rPr>
              <a:t>While male customers drive higher total revenue, female customers demonstrate marginally higher per-transaction spending. This suggests opportunities for targeted marketing to increase female customer acquisition while maintaining male customer engagement.</a:t>
            </a:r>
            <a:endParaRPr b="0" i="0" sz="15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566857" y="389692"/>
            <a:ext cx="6689646" cy="442913"/>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1D1D1B"/>
              </a:buClr>
              <a:buSzPts val="2750"/>
              <a:buFont typeface="Tomorrow"/>
              <a:buNone/>
            </a:pPr>
            <a:r>
              <a:rPr b="0" i="0" lang="en-US" sz="2750" u="none" cap="none" strike="noStrike">
                <a:solidFill>
                  <a:srgbClr val="1D1D1B"/>
                </a:solidFill>
                <a:latin typeface="Tomorrow"/>
                <a:ea typeface="Tomorrow"/>
                <a:cs typeface="Tomorrow"/>
                <a:sym typeface="Tomorrow"/>
              </a:rPr>
              <a:t>Customer Demographics &amp; Spending</a:t>
            </a:r>
            <a:endParaRPr b="0" i="0" sz="2750" u="none" cap="none" strike="noStrike"/>
          </a:p>
        </p:txBody>
      </p:sp>
      <p:pic>
        <p:nvPicPr>
          <p:cNvPr descr="preencoded.png" id="122" name="Google Shape;122;p17"/>
          <p:cNvPicPr preferRelativeResize="0"/>
          <p:nvPr/>
        </p:nvPicPr>
        <p:blipFill rotWithShape="1">
          <a:blip r:embed="rId3">
            <a:alphaModFix/>
          </a:blip>
          <a:srcRect b="0" l="0" r="0" t="0"/>
          <a:stretch/>
        </p:blipFill>
        <p:spPr>
          <a:xfrm>
            <a:off x="566857" y="1115973"/>
            <a:ext cx="13496687" cy="7132915"/>
          </a:xfrm>
          <a:prstGeom prst="rect">
            <a:avLst/>
          </a:prstGeom>
          <a:noFill/>
          <a:ln>
            <a:noFill/>
          </a:ln>
        </p:spPr>
      </p:pic>
      <p:sp>
        <p:nvSpPr>
          <p:cNvPr id="123" name="Google Shape;123;p17"/>
          <p:cNvSpPr/>
          <p:nvPr/>
        </p:nvSpPr>
        <p:spPr>
          <a:xfrm>
            <a:off x="5943005" y="8248888"/>
            <a:ext cx="141684" cy="141684"/>
          </a:xfrm>
          <a:prstGeom prst="roundRect">
            <a:avLst>
              <a:gd fmla="val 12908" name="adj"/>
            </a:avLst>
          </a:prstGeom>
          <a:solidFill>
            <a:srgbClr val="282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6145649" y="8248888"/>
            <a:ext cx="1093351" cy="14168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Total Customers</a:t>
            </a:r>
            <a:endParaRPr b="0" i="0" sz="1100" u="none" cap="none" strike="noStrike"/>
          </a:p>
        </p:txBody>
      </p:sp>
      <p:sp>
        <p:nvSpPr>
          <p:cNvPr id="125" name="Google Shape;125;p17"/>
          <p:cNvSpPr/>
          <p:nvPr/>
        </p:nvSpPr>
        <p:spPr>
          <a:xfrm>
            <a:off x="7391400" y="8248888"/>
            <a:ext cx="141684" cy="141684"/>
          </a:xfrm>
          <a:prstGeom prst="roundRect">
            <a:avLst>
              <a:gd fmla="val 12908" name="adj"/>
            </a:avLst>
          </a:prstGeom>
          <a:solidFill>
            <a:srgbClr val="5E5E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7594044" y="8248888"/>
            <a:ext cx="996672" cy="14168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Total Spending</a:t>
            </a:r>
            <a:endParaRPr b="0" i="0" sz="1100" u="none" cap="none" strike="noStrike"/>
          </a:p>
        </p:txBody>
      </p:sp>
      <p:sp>
        <p:nvSpPr>
          <p:cNvPr id="127" name="Google Shape;127;p17"/>
          <p:cNvSpPr/>
          <p:nvPr/>
        </p:nvSpPr>
        <p:spPr>
          <a:xfrm>
            <a:off x="566857" y="8833485"/>
            <a:ext cx="13496687" cy="45339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Senior and Mid-Senior age groups dominate both customer count and total spending, representing our core demographic. These segments contribute over 75% of total revenue, making them critical targets for retention and engagement strategies.</a:t>
            </a:r>
            <a:endParaRPr b="0" i="0" sz="11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preencoded.png" id="133" name="Google Shape;133;p18"/>
          <p:cNvPicPr preferRelativeResize="0"/>
          <p:nvPr/>
        </p:nvPicPr>
        <p:blipFill rotWithShape="1">
          <a:blip r:embed="rId3">
            <a:alphaModFix/>
          </a:blip>
          <a:srcRect b="0" l="0" r="0" t="0"/>
          <a:stretch/>
        </p:blipFill>
        <p:spPr>
          <a:xfrm>
            <a:off x="0" y="0"/>
            <a:ext cx="14630400" cy="1820347"/>
          </a:xfrm>
          <a:prstGeom prst="rect">
            <a:avLst/>
          </a:prstGeom>
          <a:noFill/>
          <a:ln>
            <a:noFill/>
          </a:ln>
        </p:spPr>
      </p:pic>
      <p:sp>
        <p:nvSpPr>
          <p:cNvPr id="134" name="Google Shape;134;p18"/>
          <p:cNvSpPr/>
          <p:nvPr/>
        </p:nvSpPr>
        <p:spPr>
          <a:xfrm>
            <a:off x="582454" y="2348746"/>
            <a:ext cx="5861090" cy="455057"/>
          </a:xfrm>
          <a:prstGeom prst="rect">
            <a:avLst/>
          </a:prstGeom>
          <a:noFill/>
          <a:ln>
            <a:noFill/>
          </a:ln>
        </p:spPr>
        <p:txBody>
          <a:bodyPr anchorCtr="0" anchor="t" bIns="0" lIns="0" spcFirstLastPara="1" rIns="0" wrap="square" tIns="0">
            <a:noAutofit/>
          </a:bodyPr>
          <a:lstStyle/>
          <a:p>
            <a:pPr indent="0" lvl="0" marL="0" marR="0" rtl="0" algn="l">
              <a:lnSpc>
                <a:spcPct val="124561"/>
              </a:lnSpc>
              <a:spcBef>
                <a:spcPts val="0"/>
              </a:spcBef>
              <a:spcAft>
                <a:spcPts val="0"/>
              </a:spcAft>
              <a:buClr>
                <a:srgbClr val="1D1D1B"/>
              </a:buClr>
              <a:buSzPts val="2850"/>
              <a:buFont typeface="Tomorrow"/>
              <a:buNone/>
            </a:pPr>
            <a:r>
              <a:rPr b="0" i="0" lang="en-US" sz="2850" u="none" cap="none" strike="noStrike">
                <a:solidFill>
                  <a:srgbClr val="1D1D1B"/>
                </a:solidFill>
                <a:latin typeface="Tomorrow"/>
                <a:ea typeface="Tomorrow"/>
                <a:cs typeface="Tomorrow"/>
                <a:sym typeface="Tomorrow"/>
              </a:rPr>
              <a:t>Category Performance Analysis</a:t>
            </a:r>
            <a:endParaRPr b="0" i="0" sz="2850" u="none" cap="none" strike="noStrike"/>
          </a:p>
        </p:txBody>
      </p:sp>
      <p:sp>
        <p:nvSpPr>
          <p:cNvPr id="135" name="Google Shape;135;p18"/>
          <p:cNvSpPr/>
          <p:nvPr/>
        </p:nvSpPr>
        <p:spPr>
          <a:xfrm>
            <a:off x="582454" y="3022163"/>
            <a:ext cx="6659880" cy="2266712"/>
          </a:xfrm>
          <a:prstGeom prst="roundRect">
            <a:avLst>
              <a:gd fmla="val 964" name="adj"/>
            </a:avLst>
          </a:prstGeom>
          <a:solidFill>
            <a:srgbClr val="FCFCFC"/>
          </a:solidFill>
          <a:ln cap="flat" cmpd="sng" w="15225">
            <a:solidFill>
              <a:srgbClr val="D6D0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597694" y="3037403"/>
            <a:ext cx="6629400" cy="436840"/>
          </a:xfrm>
          <a:prstGeom prst="roundRect">
            <a:avLst>
              <a:gd fmla="val 814"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3803213" y="3119318"/>
            <a:ext cx="218361" cy="27301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700"/>
              <a:buFont typeface="Tomorrow"/>
              <a:buNone/>
            </a:pPr>
            <a:r>
              <a:rPr b="0" i="0" lang="en-US" sz="1700" u="none" cap="none" strike="noStrike">
                <a:solidFill>
                  <a:srgbClr val="61615C"/>
                </a:solidFill>
                <a:latin typeface="Tomorrow"/>
                <a:ea typeface="Tomorrow"/>
                <a:cs typeface="Tomorrow"/>
                <a:sym typeface="Tomorrow"/>
              </a:rPr>
              <a:t>1</a:t>
            </a:r>
            <a:endParaRPr b="0" i="0" sz="1700" u="none" cap="none" strike="noStrike"/>
          </a:p>
        </p:txBody>
      </p:sp>
      <p:sp>
        <p:nvSpPr>
          <p:cNvPr id="138" name="Google Shape;138;p18"/>
          <p:cNvSpPr/>
          <p:nvPr/>
        </p:nvSpPr>
        <p:spPr>
          <a:xfrm>
            <a:off x="743307" y="3619857"/>
            <a:ext cx="1820347" cy="2275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Clothing</a:t>
            </a:r>
            <a:endParaRPr b="0" i="0" sz="1400" u="none" cap="none" strike="noStrike"/>
          </a:p>
        </p:txBody>
      </p:sp>
      <p:sp>
        <p:nvSpPr>
          <p:cNvPr id="139" name="Google Shape;139;p18"/>
          <p:cNvSpPr/>
          <p:nvPr/>
        </p:nvSpPr>
        <p:spPr>
          <a:xfrm>
            <a:off x="743307" y="3934658"/>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Total Sales:</a:t>
            </a:r>
            <a:r>
              <a:rPr b="0" i="0" lang="en-US" sz="1100" u="none" cap="none" strike="noStrike">
                <a:solidFill>
                  <a:srgbClr val="61615C"/>
                </a:solidFill>
                <a:latin typeface="Tomorrow"/>
                <a:ea typeface="Tomorrow"/>
                <a:cs typeface="Tomorrow"/>
                <a:sym typeface="Tomorrow"/>
              </a:rPr>
              <a:t> $104,264</a:t>
            </a:r>
            <a:endParaRPr b="0" i="0" sz="1100" u="none" cap="none" strike="noStrike"/>
          </a:p>
        </p:txBody>
      </p:sp>
      <p:sp>
        <p:nvSpPr>
          <p:cNvPr id="140" name="Google Shape;140;p18"/>
          <p:cNvSpPr/>
          <p:nvPr/>
        </p:nvSpPr>
        <p:spPr>
          <a:xfrm>
            <a:off x="743307" y="4254818"/>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Customers:</a:t>
            </a:r>
            <a:r>
              <a:rPr b="0" i="0" lang="en-US" sz="1100" u="none" cap="none" strike="noStrike">
                <a:solidFill>
                  <a:srgbClr val="61615C"/>
                </a:solidFill>
                <a:latin typeface="Tomorrow"/>
                <a:ea typeface="Tomorrow"/>
                <a:cs typeface="Tomorrow"/>
                <a:sym typeface="Tomorrow"/>
              </a:rPr>
              <a:t> 1,737</a:t>
            </a:r>
            <a:endParaRPr b="0" i="0" sz="1100" u="none" cap="none" strike="noStrike"/>
          </a:p>
        </p:txBody>
      </p:sp>
      <p:sp>
        <p:nvSpPr>
          <p:cNvPr id="141" name="Google Shape;141;p18"/>
          <p:cNvSpPr/>
          <p:nvPr/>
        </p:nvSpPr>
        <p:spPr>
          <a:xfrm>
            <a:off x="743307" y="4574977"/>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Avg Rating:</a:t>
            </a:r>
            <a:r>
              <a:rPr b="0" i="0" lang="en-US" sz="1100" u="none" cap="none" strike="noStrike">
                <a:solidFill>
                  <a:srgbClr val="61615C"/>
                </a:solidFill>
                <a:latin typeface="Tomorrow"/>
                <a:ea typeface="Tomorrow"/>
                <a:cs typeface="Tomorrow"/>
                <a:sym typeface="Tomorrow"/>
              </a:rPr>
              <a:t> 3.72</a:t>
            </a:r>
            <a:endParaRPr b="0" i="0" sz="1100" u="none" cap="none" strike="noStrike"/>
          </a:p>
        </p:txBody>
      </p:sp>
      <p:sp>
        <p:nvSpPr>
          <p:cNvPr id="142" name="Google Shape;142;p18"/>
          <p:cNvSpPr/>
          <p:nvPr/>
        </p:nvSpPr>
        <p:spPr>
          <a:xfrm>
            <a:off x="743307" y="4895136"/>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Largest category by revenue and customer base, representing 45% of total sales.</a:t>
            </a:r>
            <a:endParaRPr b="0" i="0" sz="1100" u="none" cap="none" strike="noStrike"/>
          </a:p>
        </p:txBody>
      </p:sp>
      <p:sp>
        <p:nvSpPr>
          <p:cNvPr id="143" name="Google Shape;143;p18"/>
          <p:cNvSpPr/>
          <p:nvPr/>
        </p:nvSpPr>
        <p:spPr>
          <a:xfrm>
            <a:off x="7387947" y="3022163"/>
            <a:ext cx="6659999" cy="2266712"/>
          </a:xfrm>
          <a:prstGeom prst="roundRect">
            <a:avLst>
              <a:gd fmla="val 964" name="adj"/>
            </a:avLst>
          </a:prstGeom>
          <a:solidFill>
            <a:srgbClr val="FCFCFC"/>
          </a:solidFill>
          <a:ln cap="flat" cmpd="sng" w="15225">
            <a:solidFill>
              <a:srgbClr val="D6D0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7403187" y="3037403"/>
            <a:ext cx="6629519" cy="436840"/>
          </a:xfrm>
          <a:prstGeom prst="roundRect">
            <a:avLst>
              <a:gd fmla="val 814"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0608707" y="3119318"/>
            <a:ext cx="218361" cy="27301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700"/>
              <a:buFont typeface="Tomorrow"/>
              <a:buNone/>
            </a:pPr>
            <a:r>
              <a:rPr b="0" i="0" lang="en-US" sz="1700" u="none" cap="none" strike="noStrike">
                <a:solidFill>
                  <a:srgbClr val="61615C"/>
                </a:solidFill>
                <a:latin typeface="Tomorrow"/>
                <a:ea typeface="Tomorrow"/>
                <a:cs typeface="Tomorrow"/>
                <a:sym typeface="Tomorrow"/>
              </a:rPr>
              <a:t>2</a:t>
            </a:r>
            <a:endParaRPr b="0" i="0" sz="1700" u="none" cap="none" strike="noStrike"/>
          </a:p>
        </p:txBody>
      </p:sp>
      <p:sp>
        <p:nvSpPr>
          <p:cNvPr id="146" name="Google Shape;146;p18"/>
          <p:cNvSpPr/>
          <p:nvPr/>
        </p:nvSpPr>
        <p:spPr>
          <a:xfrm>
            <a:off x="7548801" y="3619857"/>
            <a:ext cx="1820347" cy="2275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Accessories</a:t>
            </a:r>
            <a:endParaRPr b="0" i="0" sz="1400" u="none" cap="none" strike="noStrike"/>
          </a:p>
        </p:txBody>
      </p:sp>
      <p:sp>
        <p:nvSpPr>
          <p:cNvPr id="147" name="Google Shape;147;p18"/>
          <p:cNvSpPr/>
          <p:nvPr/>
        </p:nvSpPr>
        <p:spPr>
          <a:xfrm>
            <a:off x="7548801" y="3934658"/>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Total Sales:</a:t>
            </a:r>
            <a:r>
              <a:rPr b="0" i="0" lang="en-US" sz="1100" u="none" cap="none" strike="noStrike">
                <a:solidFill>
                  <a:srgbClr val="61615C"/>
                </a:solidFill>
                <a:latin typeface="Tomorrow"/>
                <a:ea typeface="Tomorrow"/>
                <a:cs typeface="Tomorrow"/>
                <a:sym typeface="Tomorrow"/>
              </a:rPr>
              <a:t> $74,200</a:t>
            </a:r>
            <a:endParaRPr b="0" i="0" sz="1100" u="none" cap="none" strike="noStrike"/>
          </a:p>
        </p:txBody>
      </p:sp>
      <p:sp>
        <p:nvSpPr>
          <p:cNvPr id="148" name="Google Shape;148;p18"/>
          <p:cNvSpPr/>
          <p:nvPr/>
        </p:nvSpPr>
        <p:spPr>
          <a:xfrm>
            <a:off x="7548801" y="4254818"/>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Customers:</a:t>
            </a:r>
            <a:r>
              <a:rPr b="0" i="0" lang="en-US" sz="1100" u="none" cap="none" strike="noStrike">
                <a:solidFill>
                  <a:srgbClr val="61615C"/>
                </a:solidFill>
                <a:latin typeface="Tomorrow"/>
                <a:ea typeface="Tomorrow"/>
                <a:cs typeface="Tomorrow"/>
                <a:sym typeface="Tomorrow"/>
              </a:rPr>
              <a:t> 1,240</a:t>
            </a:r>
            <a:endParaRPr b="0" i="0" sz="1100" u="none" cap="none" strike="noStrike"/>
          </a:p>
        </p:txBody>
      </p:sp>
      <p:sp>
        <p:nvSpPr>
          <p:cNvPr id="149" name="Google Shape;149;p18"/>
          <p:cNvSpPr/>
          <p:nvPr/>
        </p:nvSpPr>
        <p:spPr>
          <a:xfrm>
            <a:off x="7548801" y="4574977"/>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Avg Rating:</a:t>
            </a:r>
            <a:r>
              <a:rPr b="0" i="0" lang="en-US" sz="1100" u="none" cap="none" strike="noStrike">
                <a:solidFill>
                  <a:srgbClr val="61615C"/>
                </a:solidFill>
                <a:latin typeface="Tomorrow"/>
                <a:ea typeface="Tomorrow"/>
                <a:cs typeface="Tomorrow"/>
                <a:sym typeface="Tomorrow"/>
              </a:rPr>
              <a:t> 3.77</a:t>
            </a:r>
            <a:endParaRPr b="0" i="0" sz="1100" u="none" cap="none" strike="noStrike"/>
          </a:p>
        </p:txBody>
      </p:sp>
      <p:sp>
        <p:nvSpPr>
          <p:cNvPr id="150" name="Google Shape;150;p18"/>
          <p:cNvSpPr/>
          <p:nvPr/>
        </p:nvSpPr>
        <p:spPr>
          <a:xfrm>
            <a:off x="7548801" y="4895136"/>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Second-highest performer with strong customer satisfaction scores.</a:t>
            </a:r>
            <a:endParaRPr b="0" i="0" sz="1100" u="none" cap="none" strike="noStrike"/>
          </a:p>
        </p:txBody>
      </p:sp>
      <p:sp>
        <p:nvSpPr>
          <p:cNvPr id="151" name="Google Shape;151;p18"/>
          <p:cNvSpPr/>
          <p:nvPr/>
        </p:nvSpPr>
        <p:spPr>
          <a:xfrm>
            <a:off x="582454" y="5434489"/>
            <a:ext cx="6659880" cy="2266712"/>
          </a:xfrm>
          <a:prstGeom prst="roundRect">
            <a:avLst>
              <a:gd fmla="val 964" name="adj"/>
            </a:avLst>
          </a:prstGeom>
          <a:solidFill>
            <a:srgbClr val="FCFCFC"/>
          </a:solidFill>
          <a:ln cap="flat" cmpd="sng" w="15225">
            <a:solidFill>
              <a:srgbClr val="D6D0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597694" y="5449729"/>
            <a:ext cx="6629400" cy="436840"/>
          </a:xfrm>
          <a:prstGeom prst="roundRect">
            <a:avLst>
              <a:gd fmla="val 814"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803213" y="5531644"/>
            <a:ext cx="218361" cy="27301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700"/>
              <a:buFont typeface="Tomorrow"/>
              <a:buNone/>
            </a:pPr>
            <a:r>
              <a:rPr b="0" i="0" lang="en-US" sz="1700" u="none" cap="none" strike="noStrike">
                <a:solidFill>
                  <a:srgbClr val="61615C"/>
                </a:solidFill>
                <a:latin typeface="Tomorrow"/>
                <a:ea typeface="Tomorrow"/>
                <a:cs typeface="Tomorrow"/>
                <a:sym typeface="Tomorrow"/>
              </a:rPr>
              <a:t>3</a:t>
            </a:r>
            <a:endParaRPr b="0" i="0" sz="1700" u="none" cap="none" strike="noStrike"/>
          </a:p>
        </p:txBody>
      </p:sp>
      <p:sp>
        <p:nvSpPr>
          <p:cNvPr id="154" name="Google Shape;154;p18"/>
          <p:cNvSpPr/>
          <p:nvPr/>
        </p:nvSpPr>
        <p:spPr>
          <a:xfrm>
            <a:off x="743307" y="6032183"/>
            <a:ext cx="1820347" cy="2275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Footwear</a:t>
            </a:r>
            <a:endParaRPr b="0" i="0" sz="1400" u="none" cap="none" strike="noStrike"/>
          </a:p>
        </p:txBody>
      </p:sp>
      <p:sp>
        <p:nvSpPr>
          <p:cNvPr id="155" name="Google Shape;155;p18"/>
          <p:cNvSpPr/>
          <p:nvPr/>
        </p:nvSpPr>
        <p:spPr>
          <a:xfrm>
            <a:off x="743307" y="6346984"/>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Total Sales:</a:t>
            </a:r>
            <a:r>
              <a:rPr b="0" i="0" lang="en-US" sz="1100" u="none" cap="none" strike="noStrike">
                <a:solidFill>
                  <a:srgbClr val="61615C"/>
                </a:solidFill>
                <a:latin typeface="Tomorrow"/>
                <a:ea typeface="Tomorrow"/>
                <a:cs typeface="Tomorrow"/>
                <a:sym typeface="Tomorrow"/>
              </a:rPr>
              <a:t> $36,093</a:t>
            </a:r>
            <a:endParaRPr b="0" i="0" sz="1100" u="none" cap="none" strike="noStrike"/>
          </a:p>
        </p:txBody>
      </p:sp>
      <p:sp>
        <p:nvSpPr>
          <p:cNvPr id="156" name="Google Shape;156;p18"/>
          <p:cNvSpPr/>
          <p:nvPr/>
        </p:nvSpPr>
        <p:spPr>
          <a:xfrm>
            <a:off x="743307" y="6667143"/>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Customers:</a:t>
            </a:r>
            <a:r>
              <a:rPr b="0" i="0" lang="en-US" sz="1100" u="none" cap="none" strike="noStrike">
                <a:solidFill>
                  <a:srgbClr val="61615C"/>
                </a:solidFill>
                <a:latin typeface="Tomorrow"/>
                <a:ea typeface="Tomorrow"/>
                <a:cs typeface="Tomorrow"/>
                <a:sym typeface="Tomorrow"/>
              </a:rPr>
              <a:t> 599</a:t>
            </a:r>
            <a:endParaRPr b="0" i="0" sz="1100" u="none" cap="none" strike="noStrike"/>
          </a:p>
        </p:txBody>
      </p:sp>
      <p:sp>
        <p:nvSpPr>
          <p:cNvPr id="157" name="Google Shape;157;p18"/>
          <p:cNvSpPr/>
          <p:nvPr/>
        </p:nvSpPr>
        <p:spPr>
          <a:xfrm>
            <a:off x="743307" y="6987302"/>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Avg Rating:</a:t>
            </a:r>
            <a:r>
              <a:rPr b="0" i="0" lang="en-US" sz="1100" u="none" cap="none" strike="noStrike">
                <a:solidFill>
                  <a:srgbClr val="61615C"/>
                </a:solidFill>
                <a:latin typeface="Tomorrow"/>
                <a:ea typeface="Tomorrow"/>
                <a:cs typeface="Tomorrow"/>
                <a:sym typeface="Tomorrow"/>
              </a:rPr>
              <a:t> 3.79</a:t>
            </a:r>
            <a:endParaRPr b="0" i="0" sz="1100" u="none" cap="none" strike="noStrike"/>
          </a:p>
        </p:txBody>
      </p:sp>
      <p:sp>
        <p:nvSpPr>
          <p:cNvPr id="158" name="Google Shape;158;p18"/>
          <p:cNvSpPr/>
          <p:nvPr/>
        </p:nvSpPr>
        <p:spPr>
          <a:xfrm>
            <a:off x="743307" y="7307461"/>
            <a:ext cx="6338173"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Highest average rating indicates strong product quality and customer satisfaction.</a:t>
            </a:r>
            <a:endParaRPr b="0" i="0" sz="1100" u="none" cap="none" strike="noStrike"/>
          </a:p>
        </p:txBody>
      </p:sp>
      <p:sp>
        <p:nvSpPr>
          <p:cNvPr id="159" name="Google Shape;159;p18"/>
          <p:cNvSpPr/>
          <p:nvPr/>
        </p:nvSpPr>
        <p:spPr>
          <a:xfrm>
            <a:off x="7387947" y="5434489"/>
            <a:ext cx="6659999" cy="2266712"/>
          </a:xfrm>
          <a:prstGeom prst="roundRect">
            <a:avLst>
              <a:gd fmla="val 964" name="adj"/>
            </a:avLst>
          </a:prstGeom>
          <a:solidFill>
            <a:srgbClr val="FCFCFC"/>
          </a:solidFill>
          <a:ln cap="flat" cmpd="sng" w="15225">
            <a:solidFill>
              <a:srgbClr val="D6D0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7403187" y="5449729"/>
            <a:ext cx="6629519" cy="436840"/>
          </a:xfrm>
          <a:prstGeom prst="roundRect">
            <a:avLst>
              <a:gd fmla="val 814" name="adj"/>
            </a:avLst>
          </a:prstGeom>
          <a:solidFill>
            <a:srgbClr val="F0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10608707" y="5531644"/>
            <a:ext cx="218361" cy="27301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1615C"/>
              </a:buClr>
              <a:buSzPts val="1700"/>
              <a:buFont typeface="Tomorrow"/>
              <a:buNone/>
            </a:pPr>
            <a:r>
              <a:rPr b="0" i="0" lang="en-US" sz="1700" u="none" cap="none" strike="noStrike">
                <a:solidFill>
                  <a:srgbClr val="61615C"/>
                </a:solidFill>
                <a:latin typeface="Tomorrow"/>
                <a:ea typeface="Tomorrow"/>
                <a:cs typeface="Tomorrow"/>
                <a:sym typeface="Tomorrow"/>
              </a:rPr>
              <a:t>4</a:t>
            </a:r>
            <a:endParaRPr b="0" i="0" sz="1700" u="none" cap="none" strike="noStrike"/>
          </a:p>
        </p:txBody>
      </p:sp>
      <p:sp>
        <p:nvSpPr>
          <p:cNvPr id="162" name="Google Shape;162;p18"/>
          <p:cNvSpPr/>
          <p:nvPr/>
        </p:nvSpPr>
        <p:spPr>
          <a:xfrm>
            <a:off x="7548801" y="6032183"/>
            <a:ext cx="1820347" cy="2275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61615C"/>
              </a:buClr>
              <a:buSzPts val="1400"/>
              <a:buFont typeface="Tomorrow"/>
              <a:buNone/>
            </a:pPr>
            <a:r>
              <a:rPr b="0" i="0" lang="en-US" sz="1400" u="none" cap="none" strike="noStrike">
                <a:solidFill>
                  <a:srgbClr val="61615C"/>
                </a:solidFill>
                <a:latin typeface="Tomorrow"/>
                <a:ea typeface="Tomorrow"/>
                <a:cs typeface="Tomorrow"/>
                <a:sym typeface="Tomorrow"/>
              </a:rPr>
              <a:t>Outerwear</a:t>
            </a:r>
            <a:endParaRPr b="0" i="0" sz="1400" u="none" cap="none" strike="noStrike"/>
          </a:p>
        </p:txBody>
      </p:sp>
      <p:sp>
        <p:nvSpPr>
          <p:cNvPr id="163" name="Google Shape;163;p18"/>
          <p:cNvSpPr/>
          <p:nvPr/>
        </p:nvSpPr>
        <p:spPr>
          <a:xfrm>
            <a:off x="7548801" y="6346984"/>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Total Sales:</a:t>
            </a:r>
            <a:r>
              <a:rPr b="0" i="0" lang="en-US" sz="1100" u="none" cap="none" strike="noStrike">
                <a:solidFill>
                  <a:srgbClr val="61615C"/>
                </a:solidFill>
                <a:latin typeface="Tomorrow"/>
                <a:ea typeface="Tomorrow"/>
                <a:cs typeface="Tomorrow"/>
                <a:sym typeface="Tomorrow"/>
              </a:rPr>
              <a:t> $18,524</a:t>
            </a:r>
            <a:endParaRPr b="0" i="0" sz="1100" u="none" cap="none" strike="noStrike"/>
          </a:p>
        </p:txBody>
      </p:sp>
      <p:sp>
        <p:nvSpPr>
          <p:cNvPr id="164" name="Google Shape;164;p18"/>
          <p:cNvSpPr/>
          <p:nvPr/>
        </p:nvSpPr>
        <p:spPr>
          <a:xfrm>
            <a:off x="7548801" y="6667143"/>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Customers:</a:t>
            </a:r>
            <a:r>
              <a:rPr b="0" i="0" lang="en-US" sz="1100" u="none" cap="none" strike="noStrike">
                <a:solidFill>
                  <a:srgbClr val="61615C"/>
                </a:solidFill>
                <a:latin typeface="Tomorrow"/>
                <a:ea typeface="Tomorrow"/>
                <a:cs typeface="Tomorrow"/>
                <a:sym typeface="Tomorrow"/>
              </a:rPr>
              <a:t> 324</a:t>
            </a:r>
            <a:endParaRPr b="0" i="0" sz="1100" u="none" cap="none" strike="noStrike"/>
          </a:p>
        </p:txBody>
      </p:sp>
      <p:sp>
        <p:nvSpPr>
          <p:cNvPr id="165" name="Google Shape;165;p18"/>
          <p:cNvSpPr/>
          <p:nvPr/>
        </p:nvSpPr>
        <p:spPr>
          <a:xfrm>
            <a:off x="7548801" y="6987302"/>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1" i="0" lang="en-US" sz="1100" u="none" cap="none" strike="noStrike">
                <a:solidFill>
                  <a:srgbClr val="61615C"/>
                </a:solidFill>
                <a:latin typeface="Tomorrow"/>
                <a:ea typeface="Tomorrow"/>
                <a:cs typeface="Tomorrow"/>
                <a:sym typeface="Tomorrow"/>
              </a:rPr>
              <a:t>Avg Rating:</a:t>
            </a:r>
            <a:r>
              <a:rPr b="0" i="0" lang="en-US" sz="1100" u="none" cap="none" strike="noStrike">
                <a:solidFill>
                  <a:srgbClr val="61615C"/>
                </a:solidFill>
                <a:latin typeface="Tomorrow"/>
                <a:ea typeface="Tomorrow"/>
                <a:cs typeface="Tomorrow"/>
                <a:sym typeface="Tomorrow"/>
              </a:rPr>
              <a:t> 3.75</a:t>
            </a:r>
            <a:endParaRPr b="0" i="0" sz="1100" u="none" cap="none" strike="noStrike"/>
          </a:p>
        </p:txBody>
      </p:sp>
      <p:sp>
        <p:nvSpPr>
          <p:cNvPr id="166" name="Google Shape;166;p18"/>
          <p:cNvSpPr/>
          <p:nvPr/>
        </p:nvSpPr>
        <p:spPr>
          <a:xfrm>
            <a:off x="7548801" y="7307461"/>
            <a:ext cx="6338292" cy="232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61615C"/>
              </a:buClr>
              <a:buSzPts val="1100"/>
              <a:buFont typeface="Tomorrow"/>
              <a:buNone/>
            </a:pPr>
            <a:r>
              <a:rPr b="0" i="0" lang="en-US" sz="1100" u="none" cap="none" strike="noStrike">
                <a:solidFill>
                  <a:srgbClr val="61615C"/>
                </a:solidFill>
                <a:latin typeface="Tomorrow"/>
                <a:ea typeface="Tomorrow"/>
                <a:cs typeface="Tomorrow"/>
                <a:sym typeface="Tomorrow"/>
              </a:rPr>
              <a:t>Smallest category but maintains solid customer satisfaction levels.</a:t>
            </a:r>
            <a:endParaRPr b="0" i="0" sz="11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p:nvPr/>
        </p:nvSpPr>
        <p:spPr>
          <a:xfrm>
            <a:off x="396835" y="272891"/>
            <a:ext cx="312396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D1D1B"/>
              </a:buClr>
              <a:buSzPts val="1950"/>
              <a:buFont typeface="Tomorrow"/>
              <a:buNone/>
            </a:pPr>
            <a:r>
              <a:rPr b="0" i="0" lang="en-US" sz="1950" u="none" cap="none" strike="noStrike">
                <a:solidFill>
                  <a:srgbClr val="1D1D1B"/>
                </a:solidFill>
                <a:latin typeface="Tomorrow"/>
                <a:ea typeface="Tomorrow"/>
                <a:cs typeface="Tomorrow"/>
                <a:sym typeface="Tomorrow"/>
              </a:rPr>
              <a:t>Top Performing Products</a:t>
            </a:r>
            <a:endParaRPr b="0" i="0" sz="1950" u="none" cap="none" strike="noStrike"/>
          </a:p>
        </p:txBody>
      </p:sp>
      <p:sp>
        <p:nvSpPr>
          <p:cNvPr id="173" name="Google Shape;173;p19"/>
          <p:cNvSpPr/>
          <p:nvPr/>
        </p:nvSpPr>
        <p:spPr>
          <a:xfrm>
            <a:off x="396835" y="831056"/>
            <a:ext cx="1279922"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D1D1B"/>
              </a:buClr>
              <a:buSzPts val="950"/>
              <a:buFont typeface="Tomorrow"/>
              <a:buNone/>
            </a:pPr>
            <a:r>
              <a:rPr b="0" i="0" lang="en-US" sz="950" u="none" cap="none" strike="noStrike">
                <a:solidFill>
                  <a:srgbClr val="1D1D1B"/>
                </a:solidFill>
                <a:latin typeface="Tomorrow"/>
                <a:ea typeface="Tomorrow"/>
                <a:cs typeface="Tomorrow"/>
                <a:sym typeface="Tomorrow"/>
              </a:rPr>
              <a:t>Highest Rated Items</a:t>
            </a:r>
            <a:endParaRPr b="0" i="0" sz="950" u="none" cap="none" strike="noStrike"/>
          </a:p>
        </p:txBody>
      </p:sp>
      <p:sp>
        <p:nvSpPr>
          <p:cNvPr id="174" name="Google Shape;174;p19"/>
          <p:cNvSpPr/>
          <p:nvPr/>
        </p:nvSpPr>
        <p:spPr>
          <a:xfrm>
            <a:off x="396835" y="1150382"/>
            <a:ext cx="49530" cy="49530"/>
          </a:xfrm>
          <a:prstGeom prst="roundRect">
            <a:avLst>
              <a:gd fmla="val 923077" name="adj"/>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545544" y="1097637"/>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Gloves - 3.86 rating</a:t>
            </a:r>
            <a:endParaRPr b="0" i="0" sz="950" u="none" cap="none" strike="noStrike"/>
          </a:p>
        </p:txBody>
      </p:sp>
      <p:sp>
        <p:nvSpPr>
          <p:cNvPr id="176" name="Google Shape;176;p19"/>
          <p:cNvSpPr/>
          <p:nvPr/>
        </p:nvSpPr>
        <p:spPr>
          <a:xfrm>
            <a:off x="396835" y="1503759"/>
            <a:ext cx="49530" cy="49530"/>
          </a:xfrm>
          <a:prstGeom prst="roundRect">
            <a:avLst>
              <a:gd fmla="val 923077" name="adj"/>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545544" y="1451015"/>
            <a:ext cx="1317308"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Sandals - 3.84 rating</a:t>
            </a:r>
            <a:endParaRPr b="0" i="0" sz="950" u="none" cap="none" strike="noStrike"/>
          </a:p>
        </p:txBody>
      </p:sp>
      <p:sp>
        <p:nvSpPr>
          <p:cNvPr id="178" name="Google Shape;178;p19"/>
          <p:cNvSpPr/>
          <p:nvPr/>
        </p:nvSpPr>
        <p:spPr>
          <a:xfrm>
            <a:off x="396835" y="1857137"/>
            <a:ext cx="49530" cy="49530"/>
          </a:xfrm>
          <a:prstGeom prst="roundRect">
            <a:avLst>
              <a:gd fmla="val 923077" name="adj"/>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545544" y="1804392"/>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Boots - 3.82 rating</a:t>
            </a:r>
            <a:endParaRPr b="0" i="0" sz="950" u="none" cap="none" strike="noStrike"/>
          </a:p>
        </p:txBody>
      </p:sp>
      <p:sp>
        <p:nvSpPr>
          <p:cNvPr id="180" name="Google Shape;180;p19"/>
          <p:cNvSpPr/>
          <p:nvPr/>
        </p:nvSpPr>
        <p:spPr>
          <a:xfrm>
            <a:off x="396835" y="2210514"/>
            <a:ext cx="49530" cy="49530"/>
          </a:xfrm>
          <a:prstGeom prst="roundRect">
            <a:avLst>
              <a:gd fmla="val 923077" name="adj"/>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545544" y="2157770"/>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Hat - 3.80 rating</a:t>
            </a:r>
            <a:endParaRPr b="0" i="0" sz="950" u="none" cap="none" strike="noStrike"/>
          </a:p>
        </p:txBody>
      </p:sp>
      <p:sp>
        <p:nvSpPr>
          <p:cNvPr id="182" name="Google Shape;182;p19"/>
          <p:cNvSpPr/>
          <p:nvPr/>
        </p:nvSpPr>
        <p:spPr>
          <a:xfrm>
            <a:off x="396835" y="2563892"/>
            <a:ext cx="49530" cy="49530"/>
          </a:xfrm>
          <a:prstGeom prst="roundRect">
            <a:avLst>
              <a:gd fmla="val 923077" name="adj"/>
            </a:avLst>
          </a:pr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545544" y="2511147"/>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Skirt - 3.79 rating</a:t>
            </a:r>
            <a:endParaRPr b="0" i="0" sz="950" u="none" cap="none" strike="noStrike"/>
          </a:p>
        </p:txBody>
      </p:sp>
      <p:sp>
        <p:nvSpPr>
          <p:cNvPr id="184" name="Google Shape;184;p19"/>
          <p:cNvSpPr/>
          <p:nvPr/>
        </p:nvSpPr>
        <p:spPr>
          <a:xfrm>
            <a:off x="7443788" y="831056"/>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D1D1B"/>
              </a:buClr>
              <a:buSzPts val="950"/>
              <a:buFont typeface="Tomorrow"/>
              <a:buNone/>
            </a:pPr>
            <a:r>
              <a:rPr b="0" i="0" lang="en-US" sz="950" u="none" cap="none" strike="noStrike">
                <a:solidFill>
                  <a:srgbClr val="1D1D1B"/>
                </a:solidFill>
                <a:latin typeface="Tomorrow"/>
                <a:ea typeface="Tomorrow"/>
                <a:cs typeface="Tomorrow"/>
                <a:sym typeface="Tomorrow"/>
              </a:rPr>
              <a:t>Discount Leaders</a:t>
            </a:r>
            <a:endParaRPr b="0" i="0" sz="950" u="none" cap="none" strike="noStrike"/>
          </a:p>
        </p:txBody>
      </p:sp>
      <p:sp>
        <p:nvSpPr>
          <p:cNvPr id="185" name="Google Shape;185;p19"/>
          <p:cNvSpPr/>
          <p:nvPr/>
        </p:nvSpPr>
        <p:spPr>
          <a:xfrm>
            <a:off x="10232112" y="1742599"/>
            <a:ext cx="1220510" cy="2480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50%</a:t>
            </a:r>
            <a:endParaRPr b="0" i="0" sz="1950" u="none" cap="none" strike="noStrike"/>
          </a:p>
        </p:txBody>
      </p:sp>
      <p:pic>
        <p:nvPicPr>
          <p:cNvPr descr="preencoded.png" id="186" name="Google Shape;186;p19"/>
          <p:cNvPicPr preferRelativeResize="0"/>
          <p:nvPr/>
        </p:nvPicPr>
        <p:blipFill rotWithShape="1">
          <a:blip r:embed="rId3">
            <a:alphaModFix/>
          </a:blip>
          <a:srcRect b="0" l="0" r="0" t="0"/>
          <a:stretch/>
        </p:blipFill>
        <p:spPr>
          <a:xfrm>
            <a:off x="10098167" y="1122402"/>
            <a:ext cx="1488519" cy="1488519"/>
          </a:xfrm>
          <a:prstGeom prst="rect">
            <a:avLst/>
          </a:prstGeom>
          <a:noFill/>
          <a:ln>
            <a:noFill/>
          </a:ln>
        </p:spPr>
      </p:pic>
      <p:sp>
        <p:nvSpPr>
          <p:cNvPr id="187" name="Google Shape;187;p19"/>
          <p:cNvSpPr/>
          <p:nvPr/>
        </p:nvSpPr>
        <p:spPr>
          <a:xfrm>
            <a:off x="10222230" y="2734866"/>
            <a:ext cx="1240393" cy="155019"/>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Hat</a:t>
            </a:r>
            <a:endParaRPr b="0" i="0" sz="950" u="none" cap="none" strike="noStrike"/>
          </a:p>
        </p:txBody>
      </p:sp>
      <p:sp>
        <p:nvSpPr>
          <p:cNvPr id="188" name="Google Shape;188;p19"/>
          <p:cNvSpPr/>
          <p:nvPr/>
        </p:nvSpPr>
        <p:spPr>
          <a:xfrm>
            <a:off x="7443788" y="2989064"/>
            <a:ext cx="6797397" cy="158591"/>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61615C"/>
              </a:buClr>
              <a:buSzPts val="750"/>
              <a:buFont typeface="Tomorrow"/>
              <a:buNone/>
            </a:pPr>
            <a:r>
              <a:rPr b="0" i="0" lang="en-US" sz="750" u="none" cap="none" strike="noStrike">
                <a:solidFill>
                  <a:srgbClr val="61615C"/>
                </a:solidFill>
                <a:latin typeface="Tomorrow"/>
                <a:ea typeface="Tomorrow"/>
                <a:cs typeface="Tomorrow"/>
                <a:sym typeface="Tomorrow"/>
              </a:rPr>
              <a:t>Highest discount usage rate</a:t>
            </a:r>
            <a:endParaRPr b="0" i="0" sz="750" u="none" cap="none" strike="noStrike"/>
          </a:p>
        </p:txBody>
      </p:sp>
      <p:sp>
        <p:nvSpPr>
          <p:cNvPr id="189" name="Google Shape;189;p19"/>
          <p:cNvSpPr/>
          <p:nvPr/>
        </p:nvSpPr>
        <p:spPr>
          <a:xfrm>
            <a:off x="10232112" y="3990975"/>
            <a:ext cx="1220510" cy="2480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49.7%</a:t>
            </a:r>
            <a:endParaRPr b="0" i="0" sz="1950" u="none" cap="none" strike="noStrike"/>
          </a:p>
        </p:txBody>
      </p:sp>
      <p:pic>
        <p:nvPicPr>
          <p:cNvPr descr="preencoded.png" id="190" name="Google Shape;190;p19"/>
          <p:cNvPicPr preferRelativeResize="0"/>
          <p:nvPr/>
        </p:nvPicPr>
        <p:blipFill rotWithShape="1">
          <a:blip r:embed="rId4">
            <a:alphaModFix/>
          </a:blip>
          <a:srcRect b="0" l="0" r="0" t="0"/>
          <a:stretch/>
        </p:blipFill>
        <p:spPr>
          <a:xfrm>
            <a:off x="10098167" y="3370778"/>
            <a:ext cx="1488519" cy="1488519"/>
          </a:xfrm>
          <a:prstGeom prst="rect">
            <a:avLst/>
          </a:prstGeom>
          <a:noFill/>
          <a:ln>
            <a:noFill/>
          </a:ln>
        </p:spPr>
      </p:pic>
      <p:sp>
        <p:nvSpPr>
          <p:cNvPr id="191" name="Google Shape;191;p19"/>
          <p:cNvSpPr/>
          <p:nvPr/>
        </p:nvSpPr>
        <p:spPr>
          <a:xfrm>
            <a:off x="10222230" y="4983242"/>
            <a:ext cx="1240393" cy="155019"/>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Sneakers</a:t>
            </a:r>
            <a:endParaRPr b="0" i="0" sz="950" u="none" cap="none" strike="noStrike"/>
          </a:p>
        </p:txBody>
      </p:sp>
      <p:sp>
        <p:nvSpPr>
          <p:cNvPr id="192" name="Google Shape;192;p19"/>
          <p:cNvSpPr/>
          <p:nvPr/>
        </p:nvSpPr>
        <p:spPr>
          <a:xfrm>
            <a:off x="7443788" y="5237440"/>
            <a:ext cx="6797397" cy="158591"/>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61615C"/>
              </a:buClr>
              <a:buSzPts val="750"/>
              <a:buFont typeface="Tomorrow"/>
              <a:buNone/>
            </a:pPr>
            <a:r>
              <a:rPr b="0" i="0" lang="en-US" sz="750" u="none" cap="none" strike="noStrike">
                <a:solidFill>
                  <a:srgbClr val="61615C"/>
                </a:solidFill>
                <a:latin typeface="Tomorrow"/>
                <a:ea typeface="Tomorrow"/>
                <a:cs typeface="Tomorrow"/>
                <a:sym typeface="Tomorrow"/>
              </a:rPr>
              <a:t>Second in promotional purchases</a:t>
            </a:r>
            <a:endParaRPr b="0" i="0" sz="750" u="none" cap="none" strike="noStrike"/>
          </a:p>
        </p:txBody>
      </p:sp>
      <p:sp>
        <p:nvSpPr>
          <p:cNvPr id="193" name="Google Shape;193;p19"/>
          <p:cNvSpPr/>
          <p:nvPr/>
        </p:nvSpPr>
        <p:spPr>
          <a:xfrm>
            <a:off x="10232112" y="6239351"/>
            <a:ext cx="1220510" cy="2480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49.1%</a:t>
            </a:r>
            <a:endParaRPr b="0" i="0" sz="1950" u="none" cap="none" strike="noStrike"/>
          </a:p>
        </p:txBody>
      </p:sp>
      <p:pic>
        <p:nvPicPr>
          <p:cNvPr descr="preencoded.png" id="194" name="Google Shape;194;p19"/>
          <p:cNvPicPr preferRelativeResize="0"/>
          <p:nvPr/>
        </p:nvPicPr>
        <p:blipFill rotWithShape="1">
          <a:blip r:embed="rId5">
            <a:alphaModFix/>
          </a:blip>
          <a:srcRect b="0" l="0" r="0" t="0"/>
          <a:stretch/>
        </p:blipFill>
        <p:spPr>
          <a:xfrm>
            <a:off x="10098167" y="5619155"/>
            <a:ext cx="1488519" cy="1488519"/>
          </a:xfrm>
          <a:prstGeom prst="rect">
            <a:avLst/>
          </a:prstGeom>
          <a:noFill/>
          <a:ln>
            <a:noFill/>
          </a:ln>
        </p:spPr>
      </p:pic>
      <p:sp>
        <p:nvSpPr>
          <p:cNvPr id="195" name="Google Shape;195;p19"/>
          <p:cNvSpPr/>
          <p:nvPr/>
        </p:nvSpPr>
        <p:spPr>
          <a:xfrm>
            <a:off x="10222230" y="7231618"/>
            <a:ext cx="1240393" cy="155019"/>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61615C"/>
              </a:buClr>
              <a:buSzPts val="950"/>
              <a:buFont typeface="Tomorrow"/>
              <a:buNone/>
            </a:pPr>
            <a:r>
              <a:rPr b="0" i="0" lang="en-US" sz="950" u="none" cap="none" strike="noStrike">
                <a:solidFill>
                  <a:srgbClr val="61615C"/>
                </a:solidFill>
                <a:latin typeface="Tomorrow"/>
                <a:ea typeface="Tomorrow"/>
                <a:cs typeface="Tomorrow"/>
                <a:sym typeface="Tomorrow"/>
              </a:rPr>
              <a:t>Coat</a:t>
            </a:r>
            <a:endParaRPr b="0" i="0" sz="950" u="none" cap="none" strike="noStrike"/>
          </a:p>
        </p:txBody>
      </p:sp>
      <p:sp>
        <p:nvSpPr>
          <p:cNvPr id="196" name="Google Shape;196;p19"/>
          <p:cNvSpPr/>
          <p:nvPr/>
        </p:nvSpPr>
        <p:spPr>
          <a:xfrm>
            <a:off x="7443788" y="7485817"/>
            <a:ext cx="6797397" cy="158591"/>
          </a:xfrm>
          <a:prstGeom prst="rect">
            <a:avLst/>
          </a:prstGeom>
          <a:noFill/>
          <a:ln>
            <a:noFill/>
          </a:ln>
        </p:spPr>
        <p:txBody>
          <a:bodyPr anchorCtr="0" anchor="t" bIns="0" lIns="0" spcFirstLastPara="1" rIns="0" wrap="square" tIns="0">
            <a:noAutofit/>
          </a:bodyPr>
          <a:lstStyle/>
          <a:p>
            <a:pPr indent="0" lvl="0" marL="0" marR="0" rtl="0" algn="ctr">
              <a:lnSpc>
                <a:spcPct val="166666"/>
              </a:lnSpc>
              <a:spcBef>
                <a:spcPts val="0"/>
              </a:spcBef>
              <a:spcAft>
                <a:spcPts val="0"/>
              </a:spcAft>
              <a:buClr>
                <a:srgbClr val="61615C"/>
              </a:buClr>
              <a:buSzPts val="750"/>
              <a:buFont typeface="Tomorrow"/>
              <a:buNone/>
            </a:pPr>
            <a:r>
              <a:rPr b="0" i="0" lang="en-US" sz="750" u="none" cap="none" strike="noStrike">
                <a:solidFill>
                  <a:srgbClr val="61615C"/>
                </a:solidFill>
                <a:latin typeface="Tomorrow"/>
                <a:ea typeface="Tomorrow"/>
                <a:cs typeface="Tomorrow"/>
                <a:sym typeface="Tomorrow"/>
              </a:rPr>
              <a:t>Strong discount attraction</a:t>
            </a:r>
            <a:endParaRPr b="0" i="0" sz="750" u="none" cap="none" strike="noStrike"/>
          </a:p>
        </p:txBody>
      </p:sp>
      <p:sp>
        <p:nvSpPr>
          <p:cNvPr id="197" name="Google Shape;197;p19"/>
          <p:cNvSpPr/>
          <p:nvPr/>
        </p:nvSpPr>
        <p:spPr>
          <a:xfrm>
            <a:off x="396835" y="7867531"/>
            <a:ext cx="13836729"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61615C"/>
              </a:buClr>
              <a:buSzPts val="750"/>
              <a:buFont typeface="Tomorrow"/>
              <a:buNone/>
            </a:pPr>
            <a:r>
              <a:rPr b="0" i="0" lang="en-US" sz="750" u="none" cap="none" strike="noStrike">
                <a:solidFill>
                  <a:srgbClr val="61615C"/>
                </a:solidFill>
                <a:latin typeface="Tomorrow"/>
                <a:ea typeface="Tomorrow"/>
                <a:cs typeface="Tomorrow"/>
                <a:sym typeface="Tomorrow"/>
              </a:rPr>
              <a:t>These top-rated products should be prominently featured in marketing campaigns. The high discount usage rates suggest price sensitivity in certain categories, requiring careful balance between promotional strategies and margin protection.</a:t>
            </a:r>
            <a:endParaRPr b="0" i="0" sz="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p:nvPr/>
        </p:nvSpPr>
        <p:spPr>
          <a:xfrm>
            <a:off x="793790" y="1926431"/>
            <a:ext cx="8021122"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D1D1B"/>
              </a:buClr>
              <a:buSzPts val="3900"/>
              <a:buFont typeface="Tomorrow"/>
              <a:buNone/>
            </a:pPr>
            <a:r>
              <a:rPr b="0" i="0" lang="en-US" sz="3900" u="none" cap="none" strike="noStrike">
                <a:solidFill>
                  <a:srgbClr val="1D1D1B"/>
                </a:solidFill>
                <a:latin typeface="Tomorrow"/>
                <a:ea typeface="Tomorrow"/>
                <a:cs typeface="Tomorrow"/>
                <a:sym typeface="Tomorrow"/>
              </a:rPr>
              <a:t>Geographic &amp; Shipping Insights</a:t>
            </a:r>
            <a:endParaRPr b="0" i="0" sz="3900" u="none" cap="none" strike="noStrike"/>
          </a:p>
        </p:txBody>
      </p:sp>
      <p:sp>
        <p:nvSpPr>
          <p:cNvPr id="204" name="Google Shape;204;p20"/>
          <p:cNvSpPr/>
          <p:nvPr/>
        </p:nvSpPr>
        <p:spPr>
          <a:xfrm>
            <a:off x="793790" y="3191351"/>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Top Markets</a:t>
            </a:r>
            <a:endParaRPr b="0" i="0" sz="1950" u="none" cap="none" strike="noStrike"/>
          </a:p>
        </p:txBody>
      </p:sp>
      <p:sp>
        <p:nvSpPr>
          <p:cNvPr id="205" name="Google Shape;205;p20"/>
          <p:cNvSpPr/>
          <p:nvPr/>
        </p:nvSpPr>
        <p:spPr>
          <a:xfrm>
            <a:off x="793790" y="3620572"/>
            <a:ext cx="6397347"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Montana leads with $5,784 in sales, followed by Illinois ($5,617) and California ($5,605). These five states represent key geographic markets for targeted expansion.</a:t>
            </a:r>
            <a:endParaRPr b="0" i="0" sz="1550" u="none" cap="none" strike="noStrike"/>
          </a:p>
        </p:txBody>
      </p:sp>
      <p:sp>
        <p:nvSpPr>
          <p:cNvPr id="206" name="Google Shape;206;p20"/>
          <p:cNvSpPr/>
          <p:nvPr/>
        </p:nvSpPr>
        <p:spPr>
          <a:xfrm>
            <a:off x="7439144" y="3191351"/>
            <a:ext cx="2711053"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Shipping Preferences</a:t>
            </a:r>
            <a:endParaRPr b="0" i="0" sz="1950" u="none" cap="none" strike="noStrike"/>
          </a:p>
        </p:txBody>
      </p:sp>
      <p:sp>
        <p:nvSpPr>
          <p:cNvPr id="207" name="Google Shape;207;p20"/>
          <p:cNvSpPr/>
          <p:nvPr/>
        </p:nvSpPr>
        <p:spPr>
          <a:xfrm>
            <a:off x="7439144" y="3620572"/>
            <a:ext cx="6397466"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Standard shipping shows highest average rating (3.82), while Express and 2-Day options maintain strong performance (3.77). Express shipping users represent high-value customer segment.</a:t>
            </a:r>
            <a:endParaRPr b="0" i="0" sz="1550" u="none" cap="none" strike="noStrike"/>
          </a:p>
        </p:txBody>
      </p:sp>
      <p:sp>
        <p:nvSpPr>
          <p:cNvPr id="208" name="Google Shape;208;p20"/>
          <p:cNvSpPr/>
          <p:nvPr/>
        </p:nvSpPr>
        <p:spPr>
          <a:xfrm>
            <a:off x="793790" y="4796433"/>
            <a:ext cx="13042821" cy="1506736"/>
          </a:xfrm>
          <a:prstGeom prst="roundRect">
            <a:avLst>
              <a:gd fmla="val 1976" name="adj"/>
            </a:avLst>
          </a:prstGeom>
          <a:solidFill>
            <a:srgbClr val="FCFCFC"/>
          </a:solidFill>
          <a:ln cap="flat" cmpd="sng" w="22850">
            <a:solidFill>
              <a:srgbClr val="D6D0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1015008" y="5017651"/>
            <a:ext cx="335982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61615C"/>
              </a:buClr>
              <a:buSzPts val="1950"/>
              <a:buFont typeface="Tomorrow"/>
              <a:buNone/>
            </a:pPr>
            <a:r>
              <a:rPr b="0" i="0" lang="en-US" sz="1950" u="none" cap="none" strike="noStrike">
                <a:solidFill>
                  <a:srgbClr val="61615C"/>
                </a:solidFill>
                <a:latin typeface="Tomorrow"/>
                <a:ea typeface="Tomorrow"/>
                <a:cs typeface="Tomorrow"/>
                <a:sym typeface="Tomorrow"/>
              </a:rPr>
              <a:t>High-Value Discount Users</a:t>
            </a:r>
            <a:endParaRPr b="0" i="0" sz="1950" u="none" cap="none" strike="noStrike"/>
          </a:p>
        </p:txBody>
      </p:sp>
      <p:sp>
        <p:nvSpPr>
          <p:cNvPr id="210" name="Google Shape;210;p20"/>
          <p:cNvSpPr/>
          <p:nvPr/>
        </p:nvSpPr>
        <p:spPr>
          <a:xfrm>
            <a:off x="1015008" y="5446871"/>
            <a:ext cx="12600384"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A significant number of customers used discounts but still spent above the average purchase amount of $59.76, demonstrating that promotional strategies can attract value-conscious yet high-spending customers without sacrificing revenue.</a:t>
            </a:r>
            <a:endParaRPr b="0" i="0" sz="15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p:nvPr/>
        </p:nvSpPr>
        <p:spPr>
          <a:xfrm>
            <a:off x="793790" y="576620"/>
            <a:ext cx="8579763"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D1D1B"/>
              </a:buClr>
              <a:buSzPts val="3900"/>
              <a:buFont typeface="Tomorrow"/>
              <a:buNone/>
            </a:pPr>
            <a:r>
              <a:rPr b="0" i="0" lang="en-US" sz="3900" u="none" cap="none" strike="noStrike">
                <a:solidFill>
                  <a:srgbClr val="1D1D1B"/>
                </a:solidFill>
                <a:latin typeface="Tomorrow"/>
                <a:ea typeface="Tomorrow"/>
                <a:cs typeface="Tomorrow"/>
                <a:sym typeface="Tomorrow"/>
              </a:rPr>
              <a:t>Customer Loyalty &amp; Subscriptions</a:t>
            </a:r>
            <a:endParaRPr b="0" i="0" sz="3900" u="none" cap="none" strike="noStrike"/>
          </a:p>
        </p:txBody>
      </p:sp>
      <p:pic>
        <p:nvPicPr>
          <p:cNvPr descr="preencoded.png" id="217" name="Google Shape;217;p21"/>
          <p:cNvPicPr preferRelativeResize="0"/>
          <p:nvPr/>
        </p:nvPicPr>
        <p:blipFill rotWithShape="1">
          <a:blip r:embed="rId3">
            <a:alphaModFix/>
          </a:blip>
          <a:srcRect b="0" l="0" r="0" t="0"/>
          <a:stretch/>
        </p:blipFill>
        <p:spPr>
          <a:xfrm>
            <a:off x="2978348" y="1593533"/>
            <a:ext cx="2152055" cy="714256"/>
          </a:xfrm>
          <a:prstGeom prst="rect">
            <a:avLst/>
          </a:prstGeom>
          <a:noFill/>
          <a:ln>
            <a:noFill/>
          </a:ln>
        </p:spPr>
      </p:pic>
      <p:sp>
        <p:nvSpPr>
          <p:cNvPr id="218" name="Google Shape;218;p21"/>
          <p:cNvSpPr/>
          <p:nvPr/>
        </p:nvSpPr>
        <p:spPr>
          <a:xfrm>
            <a:off x="3914775" y="1853446"/>
            <a:ext cx="279083" cy="348853"/>
          </a:xfrm>
          <a:prstGeom prst="rect">
            <a:avLst/>
          </a:prstGeom>
          <a:noFill/>
          <a:ln>
            <a:noFill/>
          </a:ln>
        </p:spPr>
        <p:txBody>
          <a:bodyPr anchorCtr="0" anchor="t" bIns="0" lIns="0" spcFirstLastPara="1" rIns="0" wrap="square" tIns="0">
            <a:noAutofit/>
          </a:bodyPr>
          <a:lstStyle/>
          <a:p>
            <a:pPr indent="0" lvl="0" marL="0" marR="0" rtl="0" algn="ctr">
              <a:lnSpc>
                <a:spcPct val="162790"/>
              </a:lnSpc>
              <a:spcBef>
                <a:spcPts val="0"/>
              </a:spcBef>
              <a:spcAft>
                <a:spcPts val="0"/>
              </a:spcAft>
              <a:buClr>
                <a:srgbClr val="61615C"/>
              </a:buClr>
              <a:buSzPts val="2150"/>
              <a:buFont typeface="Tomorrow"/>
              <a:buNone/>
            </a:pPr>
            <a:r>
              <a:rPr b="0" i="0" lang="en-US" sz="2150" u="none" cap="none" strike="noStrike">
                <a:solidFill>
                  <a:srgbClr val="61615C"/>
                </a:solidFill>
                <a:latin typeface="Tomorrow"/>
                <a:ea typeface="Tomorrow"/>
                <a:cs typeface="Tomorrow"/>
                <a:sym typeface="Tomorrow"/>
              </a:rPr>
              <a:t>1</a:t>
            </a:r>
            <a:endParaRPr b="0" i="0" sz="2150" u="none" cap="none" strike="noStrike"/>
          </a:p>
        </p:txBody>
      </p:sp>
      <p:sp>
        <p:nvSpPr>
          <p:cNvPr id="219" name="Google Shape;219;p21"/>
          <p:cNvSpPr/>
          <p:nvPr/>
        </p:nvSpPr>
        <p:spPr>
          <a:xfrm>
            <a:off x="5328761" y="1791891"/>
            <a:ext cx="94797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New (83)</a:t>
            </a:r>
            <a:endParaRPr b="0" i="0" sz="1550" u="none" cap="none" strike="noStrike"/>
          </a:p>
        </p:txBody>
      </p:sp>
      <p:sp>
        <p:nvSpPr>
          <p:cNvPr id="220" name="Google Shape;220;p21"/>
          <p:cNvSpPr/>
          <p:nvPr/>
        </p:nvSpPr>
        <p:spPr>
          <a:xfrm>
            <a:off x="5179933" y="2323028"/>
            <a:ext cx="8607147" cy="11430"/>
          </a:xfrm>
          <a:prstGeom prst="roundRect">
            <a:avLst>
              <a:gd fmla="val 260465"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1" name="Google Shape;221;p21"/>
          <p:cNvPicPr preferRelativeResize="0"/>
          <p:nvPr/>
        </p:nvPicPr>
        <p:blipFill rotWithShape="1">
          <a:blip r:embed="rId4">
            <a:alphaModFix/>
          </a:blip>
          <a:srcRect b="0" l="0" r="0" t="0"/>
          <a:stretch/>
        </p:blipFill>
        <p:spPr>
          <a:xfrm>
            <a:off x="1902381" y="2357318"/>
            <a:ext cx="4304109" cy="714256"/>
          </a:xfrm>
          <a:prstGeom prst="rect">
            <a:avLst/>
          </a:prstGeom>
          <a:noFill/>
          <a:ln>
            <a:noFill/>
          </a:ln>
        </p:spPr>
      </p:pic>
      <p:sp>
        <p:nvSpPr>
          <p:cNvPr id="222" name="Google Shape;222;p21"/>
          <p:cNvSpPr/>
          <p:nvPr/>
        </p:nvSpPr>
        <p:spPr>
          <a:xfrm>
            <a:off x="3914775" y="2539960"/>
            <a:ext cx="279083" cy="348853"/>
          </a:xfrm>
          <a:prstGeom prst="rect">
            <a:avLst/>
          </a:prstGeom>
          <a:noFill/>
          <a:ln>
            <a:noFill/>
          </a:ln>
        </p:spPr>
        <p:txBody>
          <a:bodyPr anchorCtr="0" anchor="t" bIns="0" lIns="0" spcFirstLastPara="1" rIns="0" wrap="square" tIns="0">
            <a:noAutofit/>
          </a:bodyPr>
          <a:lstStyle/>
          <a:p>
            <a:pPr indent="0" lvl="0" marL="0" marR="0" rtl="0" algn="ctr">
              <a:lnSpc>
                <a:spcPct val="162790"/>
              </a:lnSpc>
              <a:spcBef>
                <a:spcPts val="0"/>
              </a:spcBef>
              <a:spcAft>
                <a:spcPts val="0"/>
              </a:spcAft>
              <a:buClr>
                <a:srgbClr val="61615C"/>
              </a:buClr>
              <a:buSzPts val="2150"/>
              <a:buFont typeface="Tomorrow"/>
              <a:buNone/>
            </a:pPr>
            <a:r>
              <a:rPr b="0" i="0" lang="en-US" sz="2150" u="none" cap="none" strike="noStrike">
                <a:solidFill>
                  <a:srgbClr val="61615C"/>
                </a:solidFill>
                <a:latin typeface="Tomorrow"/>
                <a:ea typeface="Tomorrow"/>
                <a:cs typeface="Tomorrow"/>
                <a:sym typeface="Tomorrow"/>
              </a:rPr>
              <a:t>2</a:t>
            </a:r>
            <a:endParaRPr b="0" i="0" sz="2150" u="none" cap="none" strike="noStrike"/>
          </a:p>
        </p:txBody>
      </p:sp>
      <p:sp>
        <p:nvSpPr>
          <p:cNvPr id="223" name="Google Shape;223;p21"/>
          <p:cNvSpPr/>
          <p:nvPr/>
        </p:nvSpPr>
        <p:spPr>
          <a:xfrm>
            <a:off x="6404848" y="2555677"/>
            <a:ext cx="1595199"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Returning (701)</a:t>
            </a:r>
            <a:endParaRPr b="0" i="0" sz="1550" u="none" cap="none" strike="noStrike"/>
          </a:p>
        </p:txBody>
      </p:sp>
      <p:sp>
        <p:nvSpPr>
          <p:cNvPr id="224" name="Google Shape;224;p21"/>
          <p:cNvSpPr/>
          <p:nvPr/>
        </p:nvSpPr>
        <p:spPr>
          <a:xfrm>
            <a:off x="6256020" y="3086814"/>
            <a:ext cx="7531060" cy="11430"/>
          </a:xfrm>
          <a:prstGeom prst="roundRect">
            <a:avLst>
              <a:gd fmla="val 260465" name="adj"/>
            </a:avLst>
          </a:prstGeom>
          <a:solidFill>
            <a:srgbClr val="D6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5" name="Google Shape;225;p21"/>
          <p:cNvPicPr preferRelativeResize="0"/>
          <p:nvPr/>
        </p:nvPicPr>
        <p:blipFill rotWithShape="1">
          <a:blip r:embed="rId5">
            <a:alphaModFix/>
          </a:blip>
          <a:srcRect b="0" l="0" r="0" t="0"/>
          <a:stretch/>
        </p:blipFill>
        <p:spPr>
          <a:xfrm>
            <a:off x="826294" y="3121104"/>
            <a:ext cx="6456164" cy="714256"/>
          </a:xfrm>
          <a:prstGeom prst="rect">
            <a:avLst/>
          </a:prstGeom>
          <a:noFill/>
          <a:ln>
            <a:noFill/>
          </a:ln>
        </p:spPr>
      </p:pic>
      <p:sp>
        <p:nvSpPr>
          <p:cNvPr id="226" name="Google Shape;226;p21"/>
          <p:cNvSpPr/>
          <p:nvPr/>
        </p:nvSpPr>
        <p:spPr>
          <a:xfrm>
            <a:off x="3914775" y="3303746"/>
            <a:ext cx="279083" cy="348853"/>
          </a:xfrm>
          <a:prstGeom prst="rect">
            <a:avLst/>
          </a:prstGeom>
          <a:noFill/>
          <a:ln>
            <a:noFill/>
          </a:ln>
        </p:spPr>
        <p:txBody>
          <a:bodyPr anchorCtr="0" anchor="t" bIns="0" lIns="0" spcFirstLastPara="1" rIns="0" wrap="square" tIns="0">
            <a:noAutofit/>
          </a:bodyPr>
          <a:lstStyle/>
          <a:p>
            <a:pPr indent="0" lvl="0" marL="0" marR="0" rtl="0" algn="ctr">
              <a:lnSpc>
                <a:spcPct val="162790"/>
              </a:lnSpc>
              <a:spcBef>
                <a:spcPts val="0"/>
              </a:spcBef>
              <a:spcAft>
                <a:spcPts val="0"/>
              </a:spcAft>
              <a:buClr>
                <a:srgbClr val="61615C"/>
              </a:buClr>
              <a:buSzPts val="2150"/>
              <a:buFont typeface="Tomorrow"/>
              <a:buNone/>
            </a:pPr>
            <a:r>
              <a:rPr b="0" i="0" lang="en-US" sz="2150" u="none" cap="none" strike="noStrike">
                <a:solidFill>
                  <a:srgbClr val="61615C"/>
                </a:solidFill>
                <a:latin typeface="Tomorrow"/>
                <a:ea typeface="Tomorrow"/>
                <a:cs typeface="Tomorrow"/>
                <a:sym typeface="Tomorrow"/>
              </a:rPr>
              <a:t>3</a:t>
            </a:r>
            <a:endParaRPr b="0" i="0" sz="2150" u="none" cap="none" strike="noStrike"/>
          </a:p>
        </p:txBody>
      </p:sp>
      <p:sp>
        <p:nvSpPr>
          <p:cNvPr id="227" name="Google Shape;227;p21"/>
          <p:cNvSpPr/>
          <p:nvPr/>
        </p:nvSpPr>
        <p:spPr>
          <a:xfrm>
            <a:off x="7480816" y="3319463"/>
            <a:ext cx="1292542"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Loyal (3,116)</a:t>
            </a:r>
            <a:endParaRPr b="0" i="0" sz="1550" u="none" cap="none" strike="noStrike"/>
          </a:p>
        </p:txBody>
      </p:sp>
      <p:sp>
        <p:nvSpPr>
          <p:cNvPr id="228" name="Google Shape;228;p21"/>
          <p:cNvSpPr/>
          <p:nvPr/>
        </p:nvSpPr>
        <p:spPr>
          <a:xfrm>
            <a:off x="793790" y="4058602"/>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The customer base shows strong loyalty with 80% classified as loyal customers. However, subscription analysis reveals an opportunity:</a:t>
            </a:r>
            <a:endParaRPr b="0" i="0" sz="1550" u="none" cap="none" strike="noStrike"/>
          </a:p>
        </p:txBody>
      </p:sp>
      <p:sp>
        <p:nvSpPr>
          <p:cNvPr id="229" name="Google Shape;229;p21"/>
          <p:cNvSpPr/>
          <p:nvPr/>
        </p:nvSpPr>
        <p:spPr>
          <a:xfrm>
            <a:off x="793790" y="479774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D1D1B"/>
              </a:buClr>
              <a:buSzPts val="1950"/>
              <a:buFont typeface="Tomorrow"/>
              <a:buNone/>
            </a:pPr>
            <a:r>
              <a:rPr b="0" i="0" lang="en-US" sz="1950" u="none" cap="none" strike="noStrike">
                <a:solidFill>
                  <a:srgbClr val="1D1D1B"/>
                </a:solidFill>
                <a:latin typeface="Tomorrow"/>
                <a:ea typeface="Tomorrow"/>
                <a:cs typeface="Tomorrow"/>
                <a:sym typeface="Tomorrow"/>
              </a:rPr>
              <a:t>Non-Subscribers</a:t>
            </a:r>
            <a:endParaRPr b="0" i="0" sz="1950" u="none" cap="none" strike="noStrike"/>
          </a:p>
        </p:txBody>
      </p:sp>
      <p:sp>
        <p:nvSpPr>
          <p:cNvPr id="230" name="Google Shape;230;p21"/>
          <p:cNvSpPr/>
          <p:nvPr/>
        </p:nvSpPr>
        <p:spPr>
          <a:xfrm>
            <a:off x="793790" y="5306258"/>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Average Spend:</a:t>
            </a:r>
            <a:r>
              <a:rPr b="0" i="0" lang="en-US" sz="1550" u="none" cap="none" strike="noStrike">
                <a:solidFill>
                  <a:srgbClr val="61615C"/>
                </a:solidFill>
                <a:latin typeface="Tomorrow"/>
                <a:ea typeface="Tomorrow"/>
                <a:cs typeface="Tomorrow"/>
                <a:sym typeface="Tomorrow"/>
              </a:rPr>
              <a:t> $59.87</a:t>
            </a:r>
            <a:endParaRPr b="0" i="0" sz="1550" u="none" cap="none" strike="noStrike"/>
          </a:p>
        </p:txBody>
      </p:sp>
      <p:sp>
        <p:nvSpPr>
          <p:cNvPr id="231" name="Google Shape;231;p21"/>
          <p:cNvSpPr/>
          <p:nvPr/>
        </p:nvSpPr>
        <p:spPr>
          <a:xfrm>
            <a:off x="793790" y="5802392"/>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Total Revenue:</a:t>
            </a:r>
            <a:r>
              <a:rPr b="0" i="0" lang="en-US" sz="1550" u="none" cap="none" strike="noStrike">
                <a:solidFill>
                  <a:srgbClr val="61615C"/>
                </a:solidFill>
                <a:latin typeface="Tomorrow"/>
                <a:ea typeface="Tomorrow"/>
                <a:cs typeface="Tomorrow"/>
                <a:sym typeface="Tomorrow"/>
              </a:rPr>
              <a:t> $170,436</a:t>
            </a:r>
            <a:endParaRPr b="0" i="0" sz="1550" u="none" cap="none" strike="noStrike"/>
          </a:p>
        </p:txBody>
      </p:sp>
      <p:sp>
        <p:nvSpPr>
          <p:cNvPr id="232" name="Google Shape;232;p21"/>
          <p:cNvSpPr/>
          <p:nvPr/>
        </p:nvSpPr>
        <p:spPr>
          <a:xfrm>
            <a:off x="793790" y="6298525"/>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Larger segment driving majority of revenue</a:t>
            </a:r>
            <a:endParaRPr b="0" i="0" sz="1550" u="none" cap="none" strike="noStrike"/>
          </a:p>
        </p:txBody>
      </p:sp>
      <p:sp>
        <p:nvSpPr>
          <p:cNvPr id="233" name="Google Shape;233;p21"/>
          <p:cNvSpPr/>
          <p:nvPr/>
        </p:nvSpPr>
        <p:spPr>
          <a:xfrm>
            <a:off x="7564874" y="4797743"/>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D1D1B"/>
              </a:buClr>
              <a:buSzPts val="1950"/>
              <a:buFont typeface="Tomorrow"/>
              <a:buNone/>
            </a:pPr>
            <a:r>
              <a:rPr b="0" i="0" lang="en-US" sz="1950" u="none" cap="none" strike="noStrike">
                <a:solidFill>
                  <a:srgbClr val="1D1D1B"/>
                </a:solidFill>
                <a:latin typeface="Tomorrow"/>
                <a:ea typeface="Tomorrow"/>
                <a:cs typeface="Tomorrow"/>
                <a:sym typeface="Tomorrow"/>
              </a:rPr>
              <a:t>Subscribers</a:t>
            </a:r>
            <a:endParaRPr b="0" i="0" sz="1950" u="none" cap="none" strike="noStrike"/>
          </a:p>
        </p:txBody>
      </p:sp>
      <p:sp>
        <p:nvSpPr>
          <p:cNvPr id="234" name="Google Shape;234;p21"/>
          <p:cNvSpPr/>
          <p:nvPr/>
        </p:nvSpPr>
        <p:spPr>
          <a:xfrm>
            <a:off x="7564874" y="5306258"/>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Average Spend:</a:t>
            </a:r>
            <a:r>
              <a:rPr b="0" i="0" lang="en-US" sz="1550" u="none" cap="none" strike="noStrike">
                <a:solidFill>
                  <a:srgbClr val="61615C"/>
                </a:solidFill>
                <a:latin typeface="Tomorrow"/>
                <a:ea typeface="Tomorrow"/>
                <a:cs typeface="Tomorrow"/>
                <a:sym typeface="Tomorrow"/>
              </a:rPr>
              <a:t> $59.49</a:t>
            </a:r>
            <a:endParaRPr b="0" i="0" sz="1550" u="none" cap="none" strike="noStrike"/>
          </a:p>
        </p:txBody>
      </p:sp>
      <p:sp>
        <p:nvSpPr>
          <p:cNvPr id="235" name="Google Shape;235;p21"/>
          <p:cNvSpPr/>
          <p:nvPr/>
        </p:nvSpPr>
        <p:spPr>
          <a:xfrm>
            <a:off x="7564874" y="5802392"/>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1" i="0" lang="en-US" sz="1550" u="none" cap="none" strike="noStrike">
                <a:solidFill>
                  <a:srgbClr val="61615C"/>
                </a:solidFill>
                <a:latin typeface="Tomorrow"/>
                <a:ea typeface="Tomorrow"/>
                <a:cs typeface="Tomorrow"/>
                <a:sym typeface="Tomorrow"/>
              </a:rPr>
              <a:t>Total Revenue:</a:t>
            </a:r>
            <a:r>
              <a:rPr b="0" i="0" lang="en-US" sz="1550" u="none" cap="none" strike="noStrike">
                <a:solidFill>
                  <a:srgbClr val="61615C"/>
                </a:solidFill>
                <a:latin typeface="Tomorrow"/>
                <a:ea typeface="Tomorrow"/>
                <a:cs typeface="Tomorrow"/>
                <a:sym typeface="Tomorrow"/>
              </a:rPr>
              <a:t> $62,645</a:t>
            </a:r>
            <a:endParaRPr b="0" i="0" sz="1550" u="none" cap="none" strike="noStrike"/>
          </a:p>
        </p:txBody>
      </p:sp>
      <p:sp>
        <p:nvSpPr>
          <p:cNvPr id="236" name="Google Shape;236;p21"/>
          <p:cNvSpPr/>
          <p:nvPr/>
        </p:nvSpPr>
        <p:spPr>
          <a:xfrm>
            <a:off x="7564874" y="6298525"/>
            <a:ext cx="627935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Opportunity to convert more customers</a:t>
            </a:r>
            <a:endParaRPr b="0" i="0" sz="1550" u="none" cap="none" strike="noStrike"/>
          </a:p>
        </p:txBody>
      </p:sp>
      <p:sp>
        <p:nvSpPr>
          <p:cNvPr id="237" name="Google Shape;237;p21"/>
          <p:cNvSpPr/>
          <p:nvPr/>
        </p:nvSpPr>
        <p:spPr>
          <a:xfrm>
            <a:off x="793790" y="7017901"/>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61615C"/>
              </a:buClr>
              <a:buSzPts val="1550"/>
              <a:buFont typeface="Tomorrow"/>
              <a:buNone/>
            </a:pPr>
            <a:r>
              <a:rPr b="0" i="0" lang="en-US" sz="1550" u="none" cap="none" strike="noStrike">
                <a:solidFill>
                  <a:srgbClr val="61615C"/>
                </a:solidFill>
                <a:latin typeface="Tomorrow"/>
                <a:ea typeface="Tomorrow"/>
                <a:cs typeface="Tomorrow"/>
                <a:sym typeface="Tomorrow"/>
              </a:rPr>
              <a:t>While spending patterns are similar, the lower subscriber base represents untapped potential for recurring revenue growth through enhanced subscription benefits and targeted conversion campaigns.</a:t>
            </a:r>
            <a:endParaRPr b="0" i="0" sz="15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